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60" r:id="rId3"/>
    <p:sldId id="278" r:id="rId4"/>
    <p:sldId id="287" r:id="rId5"/>
    <p:sldId id="288" r:id="rId6"/>
    <p:sldId id="289" r:id="rId7"/>
    <p:sldId id="290" r:id="rId8"/>
    <p:sldId id="271" r:id="rId9"/>
    <p:sldId id="272" r:id="rId10"/>
    <p:sldId id="273" r:id="rId11"/>
    <p:sldId id="274" r:id="rId12"/>
    <p:sldId id="275" r:id="rId13"/>
    <p:sldId id="279" r:id="rId14"/>
    <p:sldId id="280" r:id="rId15"/>
    <p:sldId id="281" r:id="rId16"/>
    <p:sldId id="282" r:id="rId17"/>
    <p:sldId id="277" r:id="rId18"/>
    <p:sldId id="286" r:id="rId19"/>
    <p:sldId id="283" r:id="rId20"/>
    <p:sldId id="284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202FE-362F-42DB-8A2F-3A053969148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F24C6-0F90-42CD-AC00-74C6F0783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0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CB3F-1827-4FAD-B671-6F5CAFD3E2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4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CB3F-1827-4FAD-B671-6F5CAFD3E29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CB3F-1827-4FAD-B671-6F5CAFD3E2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180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CB3F-1827-4FAD-B671-6F5CAFD3E2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6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CCB3F-1827-4FAD-B671-6F5CAFD3E2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9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53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4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4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8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6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6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8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204E6-60E6-4951-A58D-6A01DB4D8C82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32EA-DF8B-4447-BE43-8F6D296F32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op.edu.orb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p.edu.orb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op.edu.orb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op.edu.orb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190477"/>
            <a:ext cx="10763325" cy="381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/>
              <a:t>Министерство образования Оренбургской области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626901"/>
            <a:ext cx="10763325" cy="6095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7523"/>
            <a:ext cx="12192000" cy="19047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C:\Users\Админ\Downloads\47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79215"/>
            <a:ext cx="855119" cy="99068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45578" y="1310326"/>
            <a:ext cx="10363200" cy="2177591"/>
          </a:xfrm>
        </p:spPr>
        <p:txBody>
          <a:bodyPr anchor="t" anchorCtr="0"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деятельности системы дополнительного образования детей в Оренбургской области</a:t>
            </a:r>
            <a:endParaRPr lang="ru-RU" sz="3467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503712" y="4074973"/>
            <a:ext cx="8342379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chemeClr val="tx2"/>
                </a:solidFill>
              </a:rPr>
              <a:t>Воронина Юлия Владимировна -</a:t>
            </a:r>
          </a:p>
          <a:p>
            <a:pPr>
              <a:spcBef>
                <a:spcPts val="0"/>
              </a:spcBef>
            </a:pPr>
            <a:r>
              <a:rPr lang="ru-RU" sz="2933" dirty="0">
                <a:solidFill>
                  <a:schemeClr val="tx2"/>
                </a:solidFill>
              </a:rPr>
              <a:t>начальник отдела дополнительного образования и воспитания министерства образования Оренбургской области, </a:t>
            </a:r>
            <a:r>
              <a:rPr lang="ru-RU" sz="2933" dirty="0" err="1">
                <a:solidFill>
                  <a:schemeClr val="tx2"/>
                </a:solidFill>
              </a:rPr>
              <a:t>к.п.н</a:t>
            </a:r>
            <a:r>
              <a:rPr lang="ru-RU" sz="2933" dirty="0">
                <a:solidFill>
                  <a:schemeClr val="tx2"/>
                </a:solidFill>
              </a:rPr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15345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34839"/>
            <a:ext cx="10763325" cy="83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 этап – выгрузка данных в ЕАИС ДО</a:t>
            </a:r>
          </a:p>
          <a:p>
            <a:pPr algn="ctr"/>
            <a:r>
              <a:rPr lang="ru-RU" sz="3200" b="1" dirty="0"/>
              <a:t> (ежемесячно, с </a:t>
            </a:r>
            <a:r>
              <a:rPr lang="ru-RU" sz="3200" b="1" dirty="0" smtClean="0"/>
              <a:t>июня </a:t>
            </a:r>
            <a:r>
              <a:rPr lang="ru-RU" sz="3200" b="1" dirty="0"/>
              <a:t>2021)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915182"/>
            <a:ext cx="10763325" cy="6095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84"/>
            <a:ext cx="12192000" cy="19047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C:\Users\Админ\Downloads\47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79215"/>
            <a:ext cx="855119" cy="9906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11424" y="1135857"/>
            <a:ext cx="3129592" cy="96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 dirty="0"/>
              <a:t>ЕАИС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3041" y="1820239"/>
            <a:ext cx="366591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навигатор </a:t>
            </a:r>
          </a:p>
          <a:p>
            <a:pPr algn="ctr"/>
            <a:r>
              <a:rPr lang="ru-RU" sz="2400" b="1" dirty="0"/>
              <a:t>(</a:t>
            </a:r>
            <a:r>
              <a:rPr lang="en-US" sz="2400" b="1" dirty="0"/>
              <a:t>http://dop.edu.orb.ru/</a:t>
            </a:r>
            <a:r>
              <a:rPr lang="ru-RU" sz="2400" b="1" dirty="0"/>
              <a:t>)</a:t>
            </a:r>
          </a:p>
          <a:p>
            <a:pPr algn="ctr"/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160" t="9277" r="59681" b="81226"/>
          <a:stretch/>
        </p:blipFill>
        <p:spPr>
          <a:xfrm>
            <a:off x="4847858" y="2855889"/>
            <a:ext cx="2496277" cy="6614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360" y="4560946"/>
            <a:ext cx="3417624" cy="7680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ОДОД </a:t>
            </a:r>
            <a:r>
              <a:rPr lang="ru-RU" sz="2400" b="1" dirty="0" smtClean="0"/>
              <a:t>(100</a:t>
            </a:r>
            <a:r>
              <a:rPr lang="ru-RU" sz="2400" b="1" dirty="0"/>
              <a:t>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83765" y="4560946"/>
            <a:ext cx="4704523" cy="768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Общеобразовательные школы </a:t>
            </a:r>
            <a:r>
              <a:rPr lang="ru-RU" sz="2400" b="1" dirty="0" smtClean="0"/>
              <a:t>(10</a:t>
            </a:r>
            <a:r>
              <a:rPr lang="ru-RU" sz="2400" b="1" dirty="0"/>
              <a:t>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1371" y="5559596"/>
            <a:ext cx="3447632" cy="7680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Частные предприниматели (0%)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84299" y="4560946"/>
            <a:ext cx="3273807" cy="76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Спортшколы (0%)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360" y="3670646"/>
            <a:ext cx="11666181" cy="7680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Дополнительные общеобразовательные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60096" y="5474851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вузы (0%)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63040" y="5459446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СПО (0%)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600588" y="5449115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детские сады (0%)</a:t>
            </a:r>
          </a:p>
        </p:txBody>
      </p:sp>
      <p:pic>
        <p:nvPicPr>
          <p:cNvPr id="21" name="Picture 2" descr="https://gosuslugi-helper.ru/wp-content/uploads/2019/12/screenshot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15" y="1155703"/>
            <a:ext cx="3411063" cy="19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34839"/>
            <a:ext cx="10763325" cy="83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3 этап – выгрузка данных в ЕАИС ДО</a:t>
            </a:r>
          </a:p>
          <a:p>
            <a:pPr algn="ctr"/>
            <a:r>
              <a:rPr lang="ru-RU" sz="3200" b="1" dirty="0"/>
              <a:t> (ежемесячно, с июля 2021)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915182"/>
            <a:ext cx="10763325" cy="6095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84"/>
            <a:ext cx="12192000" cy="19047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C:\Users\Админ\Downloads\47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79215"/>
            <a:ext cx="855119" cy="9906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16728" y="1606011"/>
            <a:ext cx="3527144" cy="96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 dirty="0"/>
              <a:t>ЕАИС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7318" y="3613443"/>
            <a:ext cx="3665913" cy="2215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навигатор </a:t>
            </a:r>
          </a:p>
          <a:p>
            <a:pPr algn="ctr"/>
            <a:r>
              <a:rPr lang="ru-RU" sz="2400" b="1" dirty="0"/>
              <a:t>(</a:t>
            </a:r>
            <a:r>
              <a:rPr lang="en-US" sz="2400" b="1" dirty="0"/>
              <a:t>http://dop.edu.orb.ru/</a:t>
            </a:r>
            <a:r>
              <a:rPr lang="ru-RU" sz="2400" b="1" dirty="0"/>
              <a:t>)</a:t>
            </a:r>
          </a:p>
          <a:p>
            <a:pPr algn="ctr"/>
            <a:endParaRPr lang="ru-RU" sz="24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20160" t="9277" r="59681" b="81226"/>
          <a:stretch/>
        </p:blipFill>
        <p:spPr>
          <a:xfrm>
            <a:off x="1871531" y="5033622"/>
            <a:ext cx="2496277" cy="661487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>
            <a:off x="2887185" y="2656864"/>
            <a:ext cx="646176" cy="8224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5519936" y="1766183"/>
            <a:ext cx="1536171" cy="6461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7248128" y="1412776"/>
            <a:ext cx="4608512" cy="25922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67" b="1" dirty="0">
                <a:solidFill>
                  <a:srgbClr val="FF0000"/>
                </a:solidFill>
              </a:rPr>
              <a:t>Показатель 1</a:t>
            </a:r>
          </a:p>
          <a:p>
            <a:pPr algn="ctr"/>
            <a:r>
              <a:rPr lang="ru-RU" sz="1867" dirty="0"/>
              <a:t>Мониторинг достижения показателя «Доля детей в возрасте от 5 до 18 лет, охваченных дополнительным образованием» (показатель регионального проекта «Успех каждого ребенка" Национального проекта "Образование" в Оренбургской области)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44139" y="4297279"/>
            <a:ext cx="4512501" cy="19827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85% (декабрь 2021)</a:t>
            </a:r>
          </a:p>
          <a:p>
            <a:pPr algn="ctr"/>
            <a:r>
              <a:rPr lang="ru-RU" sz="2400" dirty="0"/>
              <a:t>86% (декабрь 2022)</a:t>
            </a:r>
          </a:p>
          <a:p>
            <a:pPr algn="ctr"/>
            <a:r>
              <a:rPr lang="ru-RU" sz="2400" dirty="0"/>
              <a:t>87,5% (декабрь 2023)</a:t>
            </a:r>
          </a:p>
          <a:p>
            <a:pPr algn="ctr"/>
            <a:r>
              <a:rPr lang="ru-RU" sz="2400" dirty="0"/>
              <a:t>88,5% (декабрь 2024)</a:t>
            </a:r>
          </a:p>
        </p:txBody>
      </p:sp>
    </p:spTree>
    <p:extLst>
      <p:ext uri="{BB962C8B-B14F-4D97-AF65-F5344CB8AC3E}">
        <p14:creationId xmlns:p14="http://schemas.microsoft.com/office/powerpoint/2010/main" val="790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34839"/>
            <a:ext cx="10763325" cy="83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4 этап – выгрузка данных в ЕАИС ДО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 (перспектива!)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915182"/>
            <a:ext cx="10763325" cy="6095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84"/>
            <a:ext cx="12192000" cy="19047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C:\Users\Админ\Downloads\47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79215"/>
            <a:ext cx="855119" cy="9906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16728" y="1606011"/>
            <a:ext cx="3527144" cy="96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 dirty="0"/>
              <a:t>ЕАИС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7318" y="3613443"/>
            <a:ext cx="3665913" cy="2215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навигатор </a:t>
            </a:r>
          </a:p>
          <a:p>
            <a:pPr algn="ctr"/>
            <a:r>
              <a:rPr lang="ru-RU" sz="2400" b="1" dirty="0"/>
              <a:t>(</a:t>
            </a:r>
            <a:r>
              <a:rPr lang="en-US" sz="2400" b="1" dirty="0"/>
              <a:t>http://dop.edu.orb.ru/</a:t>
            </a:r>
            <a:r>
              <a:rPr lang="ru-RU" sz="2400" b="1" dirty="0"/>
              <a:t>)</a:t>
            </a:r>
          </a:p>
          <a:p>
            <a:pPr algn="ctr"/>
            <a:endParaRPr lang="ru-RU" sz="24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20160" t="9277" r="59681" b="81226"/>
          <a:stretch/>
        </p:blipFill>
        <p:spPr>
          <a:xfrm>
            <a:off x="1871531" y="5033622"/>
            <a:ext cx="2496277" cy="661487"/>
          </a:xfrm>
          <a:prstGeom prst="rect">
            <a:avLst/>
          </a:prstGeom>
        </p:spPr>
      </p:pic>
      <p:sp>
        <p:nvSpPr>
          <p:cNvPr id="9" name="Стрелка вверх 8"/>
          <p:cNvSpPr/>
          <p:nvPr/>
        </p:nvSpPr>
        <p:spPr>
          <a:xfrm>
            <a:off x="2887185" y="2656864"/>
            <a:ext cx="646176" cy="8224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5051299" y="1762976"/>
            <a:ext cx="1536171" cy="6461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6864085" y="1069903"/>
            <a:ext cx="4992555" cy="32273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67" b="1" dirty="0">
                <a:solidFill>
                  <a:srgbClr val="FF0000"/>
                </a:solidFill>
              </a:rPr>
              <a:t>Показатель 2</a:t>
            </a:r>
          </a:p>
          <a:p>
            <a:pPr algn="ctr"/>
            <a:r>
              <a:rPr lang="ru-RU" sz="1867" dirty="0"/>
              <a:t>«Охват детей деятельностью региональных центров выявления, поддержки и развития способностей и талантов у детей и молодёжи, технопарков «Кванториум и центров «IT-куб»</a:t>
            </a:r>
          </a:p>
          <a:p>
            <a:pPr algn="ctr"/>
            <a:r>
              <a:rPr lang="ru-RU" sz="1867" dirty="0"/>
              <a:t> (показатель регионального проекта «Успех каждого ребенка" Национального проекта "Образование" в Оренбургской области)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96134" y="4443386"/>
            <a:ext cx="4512501" cy="19827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7% (декабрь 2021)</a:t>
            </a:r>
          </a:p>
          <a:p>
            <a:pPr algn="ctr"/>
            <a:r>
              <a:rPr lang="ru-RU" sz="2400" dirty="0"/>
              <a:t>7% (декабрь 2022)</a:t>
            </a:r>
          </a:p>
          <a:p>
            <a:pPr algn="ctr"/>
            <a:r>
              <a:rPr lang="ru-RU" sz="2400" dirty="0"/>
              <a:t>7% (декабрь 2023)</a:t>
            </a:r>
          </a:p>
          <a:p>
            <a:pPr algn="ctr"/>
            <a:r>
              <a:rPr lang="ru-RU" sz="2400" dirty="0"/>
              <a:t>7% (декабрь 2024)</a:t>
            </a:r>
          </a:p>
        </p:txBody>
      </p:sp>
    </p:spTree>
    <p:extLst>
      <p:ext uri="{BB962C8B-B14F-4D97-AF65-F5344CB8AC3E}">
        <p14:creationId xmlns:p14="http://schemas.microsoft.com/office/powerpoint/2010/main" val="14053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Приказ  </a:t>
            </a:r>
            <a:r>
              <a:rPr lang="ru-RU" sz="2000" b="1" dirty="0"/>
              <a:t>министерства образования Оренбургской области «О наполнении Навигатора дополнительного образования детей</a:t>
            </a:r>
            <a:r>
              <a:rPr lang="ru-RU" sz="2000" b="1" dirty="0" smtClean="0"/>
              <a:t>» от 25.03.2021 №01-21/488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6" y="911225"/>
            <a:ext cx="10515600" cy="8914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План мероприятий («дорожная карта</a:t>
            </a:r>
            <a:r>
              <a:rPr lang="ru-RU" sz="2400" b="1" dirty="0" smtClean="0"/>
              <a:t>») по </a:t>
            </a:r>
            <a:r>
              <a:rPr lang="ru-RU" sz="2400" b="1" dirty="0"/>
              <a:t>наполнению  регионального Навигатора дополнительного образования детей – </a:t>
            </a:r>
            <a:r>
              <a:rPr lang="ru-RU" sz="2400" b="1" dirty="0">
                <a:hlinkClick r:id="rId2"/>
              </a:rPr>
              <a:t>http://dop.edu.orb.ru</a:t>
            </a:r>
            <a:r>
              <a:rPr lang="ru-RU" sz="2400" b="1" dirty="0" smtClean="0">
                <a:hlinkClick r:id="rId2"/>
              </a:rPr>
              <a:t>/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3131" r="13165" b="11854"/>
          <a:stretch/>
        </p:blipFill>
        <p:spPr bwMode="auto">
          <a:xfrm>
            <a:off x="104504" y="1763483"/>
            <a:ext cx="12087495" cy="499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2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Приказ  министерства образования Оренбургской области «О наполнении Навигатора дополнительного образования детей» от 25.03.2021 №01-21/488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6" y="911225"/>
            <a:ext cx="10515600" cy="8914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План мероприятий («дорожная карта</a:t>
            </a:r>
            <a:r>
              <a:rPr lang="ru-RU" sz="2400" b="1" dirty="0" smtClean="0"/>
              <a:t>») по </a:t>
            </a:r>
            <a:r>
              <a:rPr lang="ru-RU" sz="2400" b="1" dirty="0"/>
              <a:t>наполнению  регионального Навигатора дополнительного образования детей – </a:t>
            </a:r>
            <a:r>
              <a:rPr lang="ru-RU" sz="2400" b="1" dirty="0">
                <a:hlinkClick r:id="rId2"/>
              </a:rPr>
              <a:t>http://dop.edu.orb.ru</a:t>
            </a:r>
            <a:r>
              <a:rPr lang="ru-RU" sz="2400" b="1" dirty="0" smtClean="0">
                <a:hlinkClick r:id="rId2"/>
              </a:rPr>
              <a:t>/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22892" r="13725" b="33132"/>
          <a:stretch/>
        </p:blipFill>
        <p:spPr bwMode="auto">
          <a:xfrm>
            <a:off x="156756" y="1828798"/>
            <a:ext cx="11959848" cy="40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1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Приказ  министерства образования Оренбургской области «О наполнении Навигатора дополнительного образования детей» от 25.03.2021 №01-21/488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6" y="911225"/>
            <a:ext cx="10515600" cy="8914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План мероприятий («дорожная карта</a:t>
            </a:r>
            <a:r>
              <a:rPr lang="ru-RU" sz="2400" b="1" dirty="0" smtClean="0"/>
              <a:t>») по </a:t>
            </a:r>
            <a:r>
              <a:rPr lang="ru-RU" sz="2400" b="1" dirty="0"/>
              <a:t>наполнению  регионального Навигатора дополнительного образования детей – </a:t>
            </a:r>
            <a:r>
              <a:rPr lang="ru-RU" sz="2400" b="1" dirty="0">
                <a:hlinkClick r:id="rId2"/>
              </a:rPr>
              <a:t>http://dop.edu.orb.ru</a:t>
            </a:r>
            <a:r>
              <a:rPr lang="ru-RU" sz="2400" b="1" dirty="0" smtClean="0">
                <a:hlinkClick r:id="rId2"/>
              </a:rPr>
              <a:t>/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66011" r="13252" b="8146"/>
          <a:stretch/>
        </p:blipFill>
        <p:spPr bwMode="auto">
          <a:xfrm>
            <a:off x="104503" y="1907178"/>
            <a:ext cx="11959848" cy="236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Приказ  министерства образования Оренбургской области «О наполнении Навигатора дополнительного образования детей» от 25.03.2021 №01-21/488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6" y="911225"/>
            <a:ext cx="10515600" cy="89144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План мероприятий («дорожная карта</a:t>
            </a:r>
            <a:r>
              <a:rPr lang="ru-RU" sz="2400" b="1" dirty="0" smtClean="0"/>
              <a:t>») по </a:t>
            </a:r>
            <a:r>
              <a:rPr lang="ru-RU" sz="2400" b="1" dirty="0"/>
              <a:t>наполнению  регионального Навигатора дополнительного образования детей – </a:t>
            </a:r>
            <a:r>
              <a:rPr lang="ru-RU" sz="2400" b="1" dirty="0">
                <a:hlinkClick r:id="rId2"/>
              </a:rPr>
              <a:t>http://dop.edu.orb.ru</a:t>
            </a:r>
            <a:r>
              <a:rPr lang="ru-RU" sz="2400" b="1" dirty="0" smtClean="0">
                <a:hlinkClick r:id="rId2"/>
              </a:rPr>
              <a:t>/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23565" r="13426" b="30212"/>
          <a:stretch/>
        </p:blipFill>
        <p:spPr bwMode="auto">
          <a:xfrm>
            <a:off x="274321" y="1854925"/>
            <a:ext cx="11732412" cy="41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/>
              <a:t>Внедрение Целевой модели ДОД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2021 год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Персонифицированный учёт обучающихся по ДООП  (Навигатор – </a:t>
            </a:r>
            <a:r>
              <a:rPr lang="ru-RU" dirty="0" smtClean="0"/>
              <a:t>ЕАИС </a:t>
            </a:r>
            <a:r>
              <a:rPr lang="ru-RU" dirty="0" smtClean="0"/>
              <a:t>ДО) – 85%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Внедрение региональных значимых ДООП в сетевой форме (наставничество 7 муниципалитетов)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Внедрение ДООП в «Точках роста» на базе сельских школ с охватом обучающихся не менее 85%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Концепции развития ДО в Оренбургской области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518610"/>
              </p:ext>
            </p:extLst>
          </p:nvPr>
        </p:nvGraphicFramePr>
        <p:xfrm>
          <a:off x="901336" y="5892557"/>
          <a:ext cx="10711543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15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ИНФОРМАЦИОННАЯ КАМПАНИЯ – ПЕДАГОГИ, ДЕТИ,</a:t>
                      </a:r>
                      <a:r>
                        <a:rPr lang="ru-RU" sz="2000" baseline="0" dirty="0" smtClean="0"/>
                        <a:t> РОДИТЕЛИ, СОЦ.ПАРТНЁРЫ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4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Май-июнь 2021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интенсив для руководителей МОЦ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22045" r="4677" b="32588"/>
          <a:stretch/>
        </p:blipFill>
        <p:spPr bwMode="auto">
          <a:xfrm>
            <a:off x="613955" y="2573382"/>
            <a:ext cx="10920177" cy="30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4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/>
              <a:t>Внедрение Целевой модели ДОД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2022 год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Персонифицированный учёт обучающихся по ДООП  (Навигатор – </a:t>
            </a:r>
            <a:r>
              <a:rPr lang="ru-RU" dirty="0" smtClean="0"/>
              <a:t>ЕАИС </a:t>
            </a:r>
            <a:r>
              <a:rPr lang="ru-RU" dirty="0" smtClean="0"/>
              <a:t>ДО) – 86%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Региональный и федеральный мониторинг содержания ДООП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модельных ДООП по всем направленностям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епликация готовых кейсов ДТ «Кванториум» по проведению занятий технической и естественнонаучной направленностей и с использованием высокотехнологического оборудования (на базе «Точек роста» и др.)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476514"/>
              </p:ext>
            </p:extLst>
          </p:nvPr>
        </p:nvGraphicFramePr>
        <p:xfrm>
          <a:off x="901336" y="5892557"/>
          <a:ext cx="10711543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15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ИНФОРМАЦИОННАЯ КАМПАНИЯ – ПЕДАГОГИ, ДЕТИ,</a:t>
                      </a:r>
                      <a:r>
                        <a:rPr lang="ru-RU" sz="2000" baseline="0" dirty="0" smtClean="0"/>
                        <a:t> РОДИТЕЛИ, СОЦ.ПАРТНЁРЫ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9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0" t="17342" r="24759" b="12125"/>
          <a:stretch/>
        </p:blipFill>
        <p:spPr>
          <a:xfrm>
            <a:off x="841971" y="371191"/>
            <a:ext cx="10583502" cy="59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u="sng" dirty="0" smtClean="0"/>
              <a:t>Внедрение Целевой модели ДОД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2023 год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Персонифицированный учёт обучающихся по ДООП  (Навигатор – </a:t>
            </a:r>
            <a:r>
              <a:rPr lang="ru-RU" dirty="0"/>
              <a:t>Е</a:t>
            </a:r>
            <a:r>
              <a:rPr lang="ru-RU" dirty="0" smtClean="0"/>
              <a:t>АИС </a:t>
            </a:r>
            <a:r>
              <a:rPr lang="ru-RU" dirty="0" smtClean="0"/>
              <a:t>ДО) – 87,5%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ПФДО (50% муниципалитетов)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Увеличение ДООП, реализуемых в сетевой форме, в форме наставничества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Привлечение к реализации ДООП представителей реального сектора экономики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79934"/>
              </p:ext>
            </p:extLst>
          </p:nvPr>
        </p:nvGraphicFramePr>
        <p:xfrm>
          <a:off x="901336" y="5892557"/>
          <a:ext cx="10711543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15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ИНФОРМАЦИОННАЯ КАМПАНИЯ – ПЕДАГОГИ, ДЕТИ,</a:t>
                      </a:r>
                      <a:r>
                        <a:rPr lang="ru-RU" sz="2000" baseline="0" dirty="0" smtClean="0"/>
                        <a:t> РОДИТЕЛИ, СОЦ.ПАРТНЁРЫ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9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«Сарафанное радио» (+ цифровое «сарафанное радио»)</a:t>
            </a:r>
          </a:p>
          <a:p>
            <a:r>
              <a:rPr lang="ru-RU" dirty="0" smtClean="0"/>
              <a:t>Сайты образовательных организаций, МОЦ, отделов образования</a:t>
            </a:r>
          </a:p>
          <a:p>
            <a:r>
              <a:rPr lang="ru-RU" dirty="0" smtClean="0"/>
              <a:t>«Горячая линия»</a:t>
            </a:r>
          </a:p>
          <a:p>
            <a:r>
              <a:rPr lang="ru-RU" dirty="0" smtClean="0"/>
              <a:t>Социальные сети (ВСЕ!)</a:t>
            </a:r>
          </a:p>
          <a:p>
            <a:r>
              <a:rPr lang="ru-RU" dirty="0" smtClean="0"/>
              <a:t>СМИ</a:t>
            </a:r>
          </a:p>
          <a:p>
            <a:r>
              <a:rPr lang="ru-RU" dirty="0" smtClean="0"/>
              <a:t>….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51369"/>
              </p:ext>
            </p:extLst>
          </p:nvPr>
        </p:nvGraphicFramePr>
        <p:xfrm>
          <a:off x="836022" y="745791"/>
          <a:ext cx="10711543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11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ИНФОРМАЦИОННАЯ КАМПАНИЯ – ПЕДАГОГИ, ДЕТИ,</a:t>
                      </a:r>
                      <a:r>
                        <a:rPr lang="ru-RU" sz="2400" baseline="0" dirty="0" smtClean="0"/>
                        <a:t> РОДИТЕЛИ, СОЦ.ПАРТНЁРЫ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010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деятельности системы дополнительного образования детей в Оренбургской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u="sng" dirty="0" smtClean="0"/>
              <a:t>Внедрение Целевой модели ДОД в </a:t>
            </a:r>
            <a:r>
              <a:rPr lang="ru-RU" b="1" u="sng" dirty="0"/>
              <a:t>соответствии </a:t>
            </a:r>
            <a:r>
              <a:rPr lang="ru-RU" b="1" u="sng" dirty="0" smtClean="0"/>
              <a:t>с нормативно-правовыми документами:</a:t>
            </a:r>
          </a:p>
          <a:p>
            <a:r>
              <a:rPr lang="ru-RU" dirty="0"/>
              <a:t>Указом Президента Российской Федерации от 21 июля 2020 г. № 474 «О национальных целях развития Российской Федерации на период до 2030 года</a:t>
            </a:r>
            <a:r>
              <a:rPr lang="ru-RU" dirty="0" smtClean="0"/>
              <a:t>»;</a:t>
            </a:r>
            <a:endParaRPr lang="ru-RU" dirty="0" smtClean="0"/>
          </a:p>
          <a:p>
            <a:r>
              <a:rPr lang="ru-RU" dirty="0" smtClean="0"/>
              <a:t>приказом </a:t>
            </a:r>
            <a:r>
              <a:rPr lang="ru-RU" dirty="0"/>
              <a:t>Министерства просвещения РФ от 3 сентября 2019 года № 467  «Об утверждении Целевой модели развития региональных систем дополнительного образования детей</a:t>
            </a:r>
            <a:r>
              <a:rPr lang="ru-RU" dirty="0" smtClean="0"/>
              <a:t>»;</a:t>
            </a:r>
          </a:p>
          <a:p>
            <a:r>
              <a:rPr lang="ru-RU" dirty="0"/>
              <a:t>приказом Минпросвещения России от 19 октября 2020 г. № 575 </a:t>
            </a:r>
            <a:endParaRPr lang="ru-RU" dirty="0" smtClean="0"/>
          </a:p>
          <a:p>
            <a:r>
              <a:rPr lang="ru-RU" dirty="0" smtClean="0"/>
              <a:t>постановлением </a:t>
            </a:r>
            <a:r>
              <a:rPr lang="ru-RU" dirty="0"/>
              <a:t>Правительства Оренбургской области от 4 июля 2019 года № 485-пп «О реализации мероприятий по внедрению целевой модели развития системы дополнительного образования детей Оренбургской области»; </a:t>
            </a:r>
            <a:endParaRPr lang="ru-RU" dirty="0" smtClean="0"/>
          </a:p>
          <a:p>
            <a:r>
              <a:rPr lang="ru-RU" dirty="0"/>
              <a:t>государственной программой Российской Федерации «Развитие образования»;</a:t>
            </a:r>
          </a:p>
          <a:p>
            <a:r>
              <a:rPr lang="ru-RU" dirty="0"/>
              <a:t>региональным проектом «Успех каждого ребенка» Национального проекта «Образования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приказом </a:t>
            </a:r>
            <a:r>
              <a:rPr lang="ru-RU" dirty="0"/>
              <a:t>министерства образования Оренбургской области от 23 июля 2020 года № 01-21/979 «О создании Регионального модельного центра дополнительного образования детей в Оренбургской области</a:t>
            </a:r>
            <a:r>
              <a:rPr lang="ru-RU" dirty="0" smtClean="0"/>
              <a:t>»;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приказом  </a:t>
            </a:r>
            <a:r>
              <a:rPr lang="ru-RU" b="1" dirty="0">
                <a:solidFill>
                  <a:srgbClr val="FF0000"/>
                </a:solidFill>
              </a:rPr>
              <a:t>министерства образования Оренбургской области «О наполнении Навигатора дополнительного образования детей» от 25.03.2021 №01-21/488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ДООП – ключевая позиция в системе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Приказ</a:t>
            </a:r>
            <a:r>
              <a:rPr lang="ru-RU" dirty="0"/>
              <a:t> Министерства просвещения Российской Федерации от 09.11.2018 № </a:t>
            </a:r>
            <a:r>
              <a:rPr lang="ru-RU" b="1" dirty="0"/>
              <a:t>196</a:t>
            </a:r>
            <a:r>
              <a:rPr lang="ru-RU" dirty="0"/>
              <a:t> </a:t>
            </a:r>
            <a:r>
              <a:rPr lang="ru-RU" dirty="0"/>
              <a:t> </a:t>
            </a:r>
            <a:r>
              <a:rPr lang="ru-RU" dirty="0" smtClean="0"/>
              <a:t>«Об </a:t>
            </a:r>
            <a:r>
              <a:rPr lang="ru-RU" dirty="0"/>
              <a:t>утверждении Порядка организации и осуществления </a:t>
            </a:r>
            <a:r>
              <a:rPr lang="ru-RU" b="1" dirty="0"/>
              <a:t>образовательной</a:t>
            </a:r>
            <a:r>
              <a:rPr lang="ru-RU" dirty="0"/>
              <a:t> деятельности </a:t>
            </a:r>
            <a:r>
              <a:rPr lang="ru-RU" b="1" dirty="0"/>
              <a:t>по</a:t>
            </a:r>
            <a:r>
              <a:rPr lang="ru-RU" dirty="0"/>
              <a:t> </a:t>
            </a:r>
            <a:r>
              <a:rPr lang="ru-RU" b="1" dirty="0"/>
              <a:t>дополнительным</a:t>
            </a:r>
            <a:r>
              <a:rPr lang="ru-RU" dirty="0"/>
              <a:t> общеобразовательным </a:t>
            </a:r>
            <a:r>
              <a:rPr lang="ru-RU" dirty="0" smtClean="0"/>
              <a:t>программам»</a:t>
            </a:r>
          </a:p>
          <a:p>
            <a:r>
              <a:rPr lang="ru-RU" b="1" dirty="0"/>
              <a:t>Приказ</a:t>
            </a:r>
            <a:r>
              <a:rPr lang="ru-RU" dirty="0"/>
              <a:t> Министерства образования и науки Российской Федерации от 23.08.2017 № </a:t>
            </a:r>
            <a:r>
              <a:rPr lang="ru-RU" b="1" dirty="0"/>
              <a:t>816</a:t>
            </a:r>
            <a:r>
              <a:rPr lang="ru-RU" dirty="0"/>
              <a:t> </a:t>
            </a:r>
            <a:r>
              <a:rPr lang="ru-RU" dirty="0"/>
              <a:t> </a:t>
            </a:r>
            <a:r>
              <a:rPr lang="ru-RU" dirty="0" smtClean="0"/>
              <a:t>«Об </a:t>
            </a:r>
            <a:r>
              <a:rPr lang="ru-RU" dirty="0"/>
              <a:t>утверждении Порядка применения организациями осуществляющими образовательную деятельность, </a:t>
            </a:r>
            <a:r>
              <a:rPr lang="ru-RU" dirty="0" smtClean="0"/>
              <a:t>электронного</a:t>
            </a:r>
            <a:r>
              <a:rPr lang="ru-RU" dirty="0"/>
              <a:t> </a:t>
            </a:r>
            <a:r>
              <a:rPr lang="ru-RU" b="1" dirty="0"/>
              <a:t>обучения</a:t>
            </a:r>
            <a:r>
              <a:rPr lang="ru-RU" dirty="0"/>
              <a:t>, </a:t>
            </a:r>
            <a:r>
              <a:rPr lang="ru-RU" b="1" dirty="0"/>
              <a:t>дистанционных</a:t>
            </a:r>
            <a:r>
              <a:rPr lang="ru-RU" dirty="0"/>
              <a:t> образовательных технологий при реализации образовательных </a:t>
            </a:r>
            <a:r>
              <a:rPr lang="ru-RU" dirty="0" smtClean="0"/>
              <a:t>программ»</a:t>
            </a:r>
            <a:endParaRPr lang="ru-RU" dirty="0"/>
          </a:p>
        </p:txBody>
      </p:sp>
      <p:sp>
        <p:nvSpPr>
          <p:cNvPr id="4" name="AutoShape 2" descr="data:image/png;base64,iVBORw0KGgoAAAANSUhEUgAAAMAAAABsCAYAAAA8Ar2SAAAgAElEQVR4Xu2dB3RcxdXHr3rvXbJsWS5y773jAsYYMJ2ETghfQktIgJAQQhoJJKRAAklogUDANBuwMcUN994tdxXLVu+9W9/53dWsV2tVey1D2PHxkbT73ryZO/fO3P9tz+XNN99sqqiokHHjxsn27duFdvXVV8uiRYskPj5eRo0aJYsXL5Zp06ZJaGiofPTRRzJ37lypqamRnTt3yvXXXy+7du2SxsZGGTNmjH6WkJCg127atEnGjx8vrq6ukpqaKomJicKzXFxcxM/PT5/lbE4KXEgKuKSlpTWlp6fLhAkTZN++fXLq1Cll5P3790tERIRERUVJSkqK9OzZU9zc3OTYsWPSp08fZWKYOSgoSO+hwehn2+gjNSNf6uobJbFnhHh7eZxtV877nBToNAVcPvnkk6bMzEyZM2eOIAju7u4yadIk2bFjh4SFhekpwMkwYMAA8ff312t69+4t9fX1kpOTI7169ZKioiIVDoShqqpKvL29VRg4JfidVldXJ56entLU1KQCw/W2rbKqVq6/7wU5djxPYiOD5c2/3C1x0SGdnojzQicFzoYCLgsXLmwqKSmRsWPHKtPDuDfeeKMsXLhQoqOjVRjef/99/YkAfPbZZ3LllVdKbW2tbN68Wa699lo9Oby8vCQpKUl/R0C4FnUIFQqmR1hiYmKksrJSBQPhsheAmx98UYb0j5ONO1Pk1w8ukP8s2ij33DJTNu08JjW1DTJ3+hB56HfvSPKRLLnpygkyf9ZweXnhWvndw9fIZ2v3S2pGnvj5esnna/fLyeximTS6rzz9k+tkzdbD8tu/LRF3d1d54gdXSsrxfPH2cpeJo/rKC2+skgUXj5Jlq/fIz+6dL0/+fal8+8oJcjQ9V57+5zIJD/WXiNAA+dsvb5JHn35fdh3IkCtnj5TfPnS1dfiM79/vrZenH71OQoL85N1PtsmTzy/R73/5gwUyfkRv671zpgySjKwinQNtxoQk+f7NF8nP/viBdV4/u/cyqa6p18/4js1h4ZIt8vtHrhV/P2/ZsP2o/m3Ge/Xc0bJiQ7IsXLJVRg3pJX/86fXS2HhKHvrdu7Jjf7rMGD9Arrl0tDz5/FKpqKwVV1cXefA7F8u2PWlK3+ED461zoW/G/4sHrpAX3lwtF08dLONHJJ4Nb30t7lEVCBVn6tSpcvz4cd2Z0eHz8/PFx8dHdfXy8nIJCAjQCRlG5ncYG1XIEY1Fvu7eF5TxfH085alHrpM/vvip9O8dJWknCmTM0AQpLKlQNWnGxAHyztKtylxvfbRZ5kwdLB+v2CU/vPNiWb4uWYpKKuSXP1wg9z3xpjL5stV7dUHLK2vkb6+vkJmTBsraLUdk7LAE2bQrRe7+1gxl9pkTB8iqTYfkoe/OlX/8d5X84oErpbqmTn73/FLt74m/fKgMVl/fIC89dYdOu6GhUX7w67fkg892yAu/vkXGDust19zzvIwb1lvc3Fxl14Hj8ti9l1vvratrUEb+5bMfSniIvzxw+xx57JkPWswLoa2qrpPvP/4fuev6aTJtfJL86LcL5aIJA+TWayZJaXm1CpQZ7xWzR8jmXSnyr9/dJs/9e4WuS01dvfj7estPvnepHDyWLYP7x0lmTrE88Ku3dH4D+kTL7Q+9IhFhAboB3Dh/nLi7u8ny9cnyjzdXy+B+sfLqe+vljT9/V+n1v9pcDAieOXOm7N27V9WTK664QlasWKEnAKoPv48ePVoCAwMVG4AR2MnBA3yekZGh9yE4CEhwcLCqPtnZ2brrA5D5PS4uTqqrq/X0CAlpqd4gALf86CW5acEEWbP5sArBtr3pMmxAD1WLhiaxgCVSU1svo4cm6CJfPmuEbN2TKr969mPdZV/6/e26yyGUj99/udzz+BvSOz5Cvtx8SJ775U1SXlEjj/95sfz3r3fLfz/aLLuTM+RkTpF8/+aZKmzzZgyVZV/ukx/eOUdefGuN3lNbVy8P/+5d+eilB+TG+/8px47n6o768tMWAdh76IQ89OQ7yqTJRzLl5/ddLrc//IrMnDhQQoL9JDjAR268fHyLe1/8/W3yk6fek7DQAHn4u3PlzkdebTGv2ZMHybP/Xq5YaOueNPnWFePlxbfXSFLvaCkqrZTv3DBVfvnXj6zj5VQ5mpYnrz3zHXn2teVyIqtIT40xw3rLfbfOlOLSKgkL8Zec/FK54+FX9BTsHR8uNz/4kjL62q1H5D9/ukuGJPVQAWA8jJ8N50ffueR/WwA++OCDpsLCQsUAa9asUca67rrr1PITGxMrY8aOlaVLlsj4iRPFw91NVixfLlddc5XU1dRLcnKyTJ8xXU6ezJQmaZKe8fFy4sRJCQ0N0ZMjLS1NhYLGM8LDw60CgJDYq0DX3vO8bN6dKr1iw+Spn1wrf//PSnns3vmycuNBqa2t14X4wa/fVmYZPiBeXnrqdikurZTr7/uH/Oye+XLlnBHy0z98IO98slU8PdwlPiZUXvzdbfL+p9vlpYVr9HE/uusSuefmmfo7u+Zv/75Ebr16sqoUf/3Ft+SBX74l9946UzbvSpVX3l0rPl6eqi795Hvz5OV31uoY0jLy9QTILSiVa+95QXbsSxdfHy+pqKqR+26ZJYEBPvLG4o1y6lST3H/bbImOCGxxLzu1EYBHvzdPVm862GJe3/3WNPnLK1/IP5+8VVUyNoO3l2zR/u67dZZMGNlH/vXWl9bx3nzVRB3/ruQMCQ32k3/85haprK7TExBaQYfXn7lLPDzcWgjAgrv/JodSc2T88EQVgMjwQBUA1LknH7paHvn9e6qC/U+fAEePHm3CRImZEyZFAGJjYxXMenh4SkNTg9Q01Emgt7/urPUN9eLl7imnXJrEovy46D2u/OUYbUh75UTJLyqXkEA/qaqp02egXyMIqADo5uCVT7/cp8z9ytN3SFCAj+rNwUF+8r1vz5AAP29VQ2jsiDQwgn2DScrKq3WXLCgul+AAX/Hy8pDyimoVJH5vrSF8//jvarnzuqkSHREkKzcckJSMfLnrhqmqbjU1iQQH+nZKe7CfV3s3tTVexsOcUWVoqFvFZZUSHhJgpUOnBvMNusiqAmGvNyoQtn1OgOiYGDnUlC8frFoiffsmSVN9g3jWNsmCGZdKTmGe5GXnytgRY6S+vFo8m1xlwKBBkpGWrqpOZEioHDhwQAYNGqSgFzWpf//+KmQwNyZWR7Tte9PE09Ndhg2wADn+xoTKce5sTgp0RAGXdevWNcGcYICNGzm2LRjg888/l8iISNlbnyOLvvxEhicNFtfGRqnJL5f5My8RN1c32bVvr4wbNUa8TrlIsF+QOr8KCgolwD9AIoNDpKCgQNUe+gRIGzMpu7nTEdb60rC77zt8UgFrr7gwGTm4V0dr6Pz+HCjgsm/fPhUArEDY82FWbPuYRr28vOXD5DVyKDNd/L39JNg/QHoFRklUWKR4u7lLTX2t+Hh6SYhvgPh6+mAXUv+AuLhIsG9ACysR/Z6Lo+wc5vi1uRWQetuPX5ayimrp3ztabpg/TuZdNOxrM/6v40Bd3nrrraaysjKZOHGibNu2TQXghhtuUNt/dEysFATVy+LlS2XQgMHi4+YhhRk5Mn/WXCkpLpGTGRkyb+48OZmSLh6u7jJi2HBZuWqV9EvqJ/16JaoaxWmCMOFMmzdvnvoJGhoaZOTIkVZ6YbYEFH7nhmkK8A6nZqsN++CxLLnlqkny3RunyQ9//bbsO5ypNuy7bpymFhDbawCp6PnGdt4zNlQBsfEjFJZUyomsQrn31llyNC1XUk/kKwjuij3etk9s5/b2eMDoyZxiq8/hVw8ukD49I1v4LrDxA5hpgHPjn+BabP9//NeninnCgv3lDz+9TtZsOdzCr/H7R66Rz9bsb+GjeO2P35F7Hn9Tdh/MkGd/8W21FNn2C6Z58LcLdW1/cMccwWz682cWyefrkoU5TRjRR4KDfBVDjRrcSwH7FbNHymdr9rXwBxzPLGzh34iNCpYX3/5SnvnZDYrPTIMuv37uY7UieXl6yJ8eu0GxF2vIWocG+yuYX/TZDuuY8Yf8+ZUvJNDfRzEUvwPop43tL6+8u04C/L0lNMivhe/GdnyYhDfsOKbmcYwOn7z6YKfk0eXIkSMaCoGjCyaFOadPn65OrrCICNlZkiLrk3dIcHCISEOjhLv7y5D+g8TlVJPq9uEh4RLqGyABXr7i5e0thSVF4uruJn0ie7TwBHMyeHh4aP80PM6mQYh7fvGGXDN3tPz5sRvVrh4TGWxh/p++JnfdME2tKhAN4tIgru01D989t4Xt/L7bZslNP3zR6kcY2DdGAeqcKYPlr69+ITdePk4evPOSLtnj6RNTqLGdY8d/7JlFLfwHWGeMz+G511ZIv4TIM2z8c6cPlYysQrn1Ry+38E+w4+PYe+vZ/5M3P9wkKcfzJCo8UErKqlr4NZau2t3CR7Fp0c/lWHqubghTx/WXJSv4/rTfg83hF39eLDAsAjl2eG956e01asr9++srpaikUg0AqF49okOUTt+7aYa8/fEWqz8AJoYpbf0bq/77iN6L9ci2YUnCZ/LyU3fIp2v2ybY9qeqTiIsOltuvnSJ3PPyqWtpGDuqpY15w8Ui1NF3z/efFx9tD3v37PbpG7m5usjP5uJ6ImJ6370tv4bvB8mX8Fc8+8W11aiLA2/amyZp3Hu2cAKxataoJBxhmUHR2donhw4fLyZMnxc/PXxYnr5HlOzdIYECgeHt6SaxvqIxMGiwebu6SX1wkvaN7SFNjowT7BYqXp6dkZGWKm6eHTOo/XC1Jvr6+2id+A5xpCAB/ExZBY9eGyYckxcnKDQfVi4kNfPzIRPn2FRME7/B188bKe8u2WU2i1dV1utPaXoMpc+nK3VbbOTsqziLjR+jTM0IJiId0xKCe6oTimq7Y47meE8bYzr9300VqgTL+A3bXV95Za/U5/PxPi9QEae+7GNQvVpn7rkf/3cI/gYBjeiUM5K2PN8vGHcc0LARLlq1fY9XGgy18FCw2/bFxDEiMUe+vrd/j0e/P03H37hGuO/G0cUmCEP3nT9+V599YJUdSc1QADqfmKO44cCxL7v7WdHW+GX8Avoi/vrq8hX+D+bfWEABOsjf+8l35Yl2yfPjFTvHx9lSP8q1XT1L/Az9hVsaMxx5v+/ptR5VWeLZ37j+u5uxr545R5yhmWU4sW9/Nj588PT78FVv3psk/3lylfW3/+InOCYBRgUwoBHdhBXr33XclJiZWsgPrZOHyj2XU4KHi7eIh+elZcuXsS6W6qloOHjgg46dMlrzMLCkrKpXp06fJ4iUfS0xcrHx79hXy1ttvy2Xz5mkc0OrVq+Wmm27S8Iji4mKZNWuWCgJM8pdXl4ufj5dUVdcqcz5896Xyq2c/UlPi5NF95bH75suPn3ynhU8A7y82e3PNTQsm6q5hbOd9E6Jk7dbD1nsKiyt018VbjOqD2dNWADpjj6fPxZ/vsNrO77x+6hn+AxbO1ucwsE/MGb4LTKMI4jMvfdbiWryxeGo37UxRcyZ+Ccy8tn6Nfz15q7y9ZGsLHwVOOnbVI2k5quLQt+0Y+iVE6WmI1/rqS0ZrCAWMh4qJqRb1A6bBfDxlTD9Vr2DQxZ/vtPoD7v72dNmyO1Ve/2CD1b8xbnhvee615fLCb25RtcY0BIBNDR/KqaZT8odHr9f54JfgefhLGMP7y7brmBEkfCk4+MrKa2TJyt2qmqFWTRvXX57+56fq5OTktfXdIFjGX3HlxSNVHbv+snEqcCvefLhzApCenq6hEJMnT5bDhw8rUw4bNkxNmEFBwbIhJ1k27t8pCXHxEujtJx61IqMHDQPnSkV1tbi4uYqXq5t4unuJu4e7VFRXSn1jo4zuOUDqamvFy9tLwTA7PyoQXmH+cwLwrNc+2CCJ8REyY8IAycotlpcWrpX7b5uluiDMbatb2s+IBW3rmrb8CB1RxRH2eHufQ3t9tuafQOXx9/VSvNOWX8PeR8HmQSSt8Tu05/eABtCnrKJGAv0tgYv4EHiet6eHlJRXqUC0ZrQoLa+y+jfoo76+8Qw/iQmneP7XN+v6mche6FBX3yAB/hhMRDc82zF3tDbn43uXDz/8sCk3N1dmz54tRIUyqSlTpqiXNzg4SHYWpsnyrWskLraHhPgFSFNFvUwaPloqqqvkROZJie+VIBWlpeLl5iGxMTFy4PAhcffzlkuGTpIjR49In8REPQFOnDghAwcO1Bgj/u7Rw2mn78yCfh39Gmxkh1JydPc2TrnOzPVCXOPy7rvvNmH+5AQA+NKwAr3zzjsSFR0lFZGe8uay96V/3/5SWVUlUlgpcy+aI5lZmXIw9Yj0GzxIassrpbK4VMZPmCir1qySgPBQuf/Sm2XJhx+qYBH/g4Xpmmuu0SQZ8gguu+yyCzFf5zOdFGhBAZfs7Gy1AhHgBvA1QW2cBv7+fvLWrhWydv82CQwKFG83D/E65SH9EhLF3dVVjudnSXF5mYQEBEp4QIh4uLtLRU2VZBTkyF9v/LGqQoQSmCOXI5X+UYns8wGc6+KkwIWggMuiRYua8vLyFJSi98Og7M7kBuDZ3Vp0TNYf3q1OsKq6Wgn29JOwoBCpra2RwspSqWuol4iQcGmoqhbfAH/JLciV6qZGefraB+RQ8gHp26ev9gm+IDeAZ+EVJnfA6IFP/WOZvLF4k5r8CIIDDwBa/++x11vY6bFeANDai+vHugGQxqKANQGLiX1sO/qzsZv/5fFvya7k42fkEKzefKiFzTsyLKBFDP7ls0coIDZ+hbzCMklKjFb7Nzr8Uz+5Ti6ZNkTnCJj8zd8+VrwC4EPvJs7pgdtmqxGgV49wST2ep4F6hF7zE7Pv2GGJYv/c1nwNhEnb0vCn91ym9xsfx/Tx/SUhPkL7wq7+6nvr1NDQHr66EMx4IZ7psmzZsiZ2fsygX375pTKrsQJFRUdLdaSnLFz2gfTq3VvKa6qlPLdARo0aI0UFeZKcdlTieyeId4OLFOTnyYgxY2X9xvXi6uMpz9/xc/nk46UyadJEBVOEWVx11VWaP0zINBGnNBD7315fqcFsMD1BZWSCMY7C4kqrnf7aeWPl/if+22Fc/4O/eVtNev/+w53qEGortt3Yza+YM0IOp+S0yCHALPfesu0tbN6P339Fixh8mAyLiK1fobGxSY5nFghON8yImG8JTcaU+9Ddc9UkS2gyVppH//C+Wlpw3Nx2zWS1uWPRwFnEJoAPgY0A271t7D+x/La+BvIbMJ/a0jAyLFCBp23OAeHetnb1xf+8X60q3/TmcuLEiSbClkmKxyNsAtUwVZLltf3EIUnOTpWi6nK164cFBYu3hxcxoJJdWqQWncigEHF1cZWGU41SW18vxeWl8sSC/xMPcVWHF1GkWIH43V4FwuGDI4zEi/qGRvH19tTgNqM2GTv9dZeOOcNu3lpcP7ZhdrbXn/mOFBRXtBnbbuzmeJ4rKmvOyCFYumpPC5t3n16RapExNn+cS5hdbf0Kl80cLrc99LLU1TWqFxcB4Dl3PPKKPPfETTKgT4wm06AW3v2z12XdtiMqGJgpEdS2BMD2ufa+BvIb7rhuyhk05JQ0tHvk7rnWMHFjV8dJ5RQAEWsoBEnxxgx68cUXy6effioDBg6UuNhYWb58uYwfN14aGhtUNbrkkrmSknpMjqely2WXz9c8AjcXV5kydZosXbJUeicmSmxMtKxeu1qmTZkmWJmOHDkiCxYskLVr1yoGMCCYmPrv//wNTSzhpPjzz2+U+TOHnyEAJI7Y281bi+snQ2zk4J4aQoCdnmww+9h2/AG2dvP8wvIzbO0Ll25tYfMe3D9WmdTkDKCKvP3xZqtfAY8opkT8GaQ8Xj9/rAoAAvKHFz/VBBtMx9deOkb+8NPrdef/88ufy3sv3KMOKE4J4v1Rk/CakonGLn7vLTNl/5HMFrkK9r4GPOj2NERQbQUAzyzplPZ29W/8CbBy5UqrJxhnFTv0/PnzlenJBiMketXKlXpCNDQ2yq6dO2U2CfRpaXI8/bhcOu9SFQAXV1eZOmWKCg4CEB0VJevWrVPrErFA+BpQs9avX6/PoLSKaUbd8fP1tMbJtLUwHdm3O7ugxgaNPt6Wrd3W5t1WDH5nnwfu4ITDYYRQ8MygQB/BAdeavR2akJNLSuiIgT3PyFWwp0NXaNjZMX8TrnNJSUlpwkaPJxgbPSqNSW0krZEQ5qysLP2JSoR1iDRHCA6gxZ6PWRNTJymU6Pc4vEh5BFsQDk2jD/olJIL/JN18VVp329oRJtQfstrs42i+KjT5pozDmhBDdCYJMagn7NRffPGF5vUSJbpq1SplZJh99+7dejLA8MQQkUhDnjD4YMaMGRZ1yM1NBQrgC6OTXM8JgKn14MGDei2nDALjbE4KXEgKuGzatElVoIsuukgZmZ0dPAAjk7c7ePBg1dupD0QWFxGjhErgzQUzEEV69OhRzSUgp2DLli0qONyHutO3b18VAEysqFGkX5IVxvNMzaALSQDns7/ZFNCEGFQVGBlViBDnIUOGKMOiysDAxPAjDKg+7OBUiaNRFYLwBnR8mJr7sChxilAbiBMlMjJSI0IREmz/qEuoWggRKpWzfb0owNryvzPtfF2LhuEoR6rLG2+80YROTu4uTE+DqWF0zJeoO/zOA2FqGJmTgL+x7nAyUPKEeH9yfhEKGtei9sDk4AGuReVBUDg9UJ0QPH6CGxA8nrVy5Uq1EHGSUJaRU4KTBkfdJ598cs7X4+sA55hGkg7PYlw0CnqRHrps2TJr7gI5zmZs5j5OOMaGVcw0AD9zYd7t9T9ixAg9HWmcuPzvTIOhbMfe1j2sG306+lrzvK4wNvc4UmCYGw5V24SqztCuTVrt3r1bQTCLx2Kin/M7MTvY7an7w2LhFYbBienp16+fTgqBYTAAXBicIDrUKBoMAgbg1EBgCK4bOnSoMggCQ9IN93Ca4H9gsbgOAYLZSNMkf4AxALZ55qFDh875epjTdkHMs5g3jShVTj2E3lxHPSROMiPcXIdwMjaMAqaRSsoJZ4SJz1vrH1zEScliYgHif0dMwrXm+o4W3FzXmaJlXemX55rxdjSG83ktG4+j1GeXRtyXzuakwDeUAk4B+IYuvHPaFgq0KwA4bD5cvlMG9Y3V+pzEpRBo5mxOCrRHAUpE5haUaTZfW0XFvioUbFcAAFJvfrhZ0k7k63iHJvXQADPS1bLzSrVkH3EtCT3CNZiM5AeqMuPypwyfm6urNDSe0mR1cnCJ8SH0gVQ5MoMaT53SqgFcN3vyQHn/0x36OX2Su4rnmVS62roGzZAiNIC+GAM/GQehA+ixeEz5SUgC3/E5Aow3lxAAYozop0dMiCTEhWtRXPRuMqj4SeAZzikynIghYryMjz6o1kCjTigVHUjcziss1+hK+nR1cbHOhzH6elvGPmlUXzmUki1ZeSU6dlNMGEcYYQ98RnI/VRuqa+sEbZTyk9C1srpWFswZqbVKuX76uCT9LP1kgV5TUVVrpTv5tiSPM3bmSl4vEak0QjO4z/w0Y8WQY/ucJSv3aL+sF83MEU85oRmkLtI3udVU5mNMZqzQuqHhlFZxYP34m/kxZp5BmAtjJOme9YY2zJn5k33GerM+8BFhKhQwoCaq6ZPryVQje4wQEUMrL093ueriUbL4i536nEunD+1yAk67AkBpPaoeU0KE9ENdXB9PWTBnlCxcukWZBwbhc0qNREUEycnsIhnYN1ZONTXp7+wAfXtF6sSo3vbeJ9uEwLKConKduL+/t1x20TAt/Pr3N1YqUSkKRcwMEZn8Ta1NFoIqEGu3HNYkcSJGKZL76eq9+ndSn2g5kV0sbq4uUlpWLd7eMJxIbn6plvugUG1eQZlWRKAE+0crdmuZxfDQAL3n+svGavUGapOSDogAUgYEYSZMm2oULuIiXl7uEhTgq4FtVCs4cDRLg8pymjcEhJCNgGdS5JZF5/Qk3ZA+CWEoLqlUYfXx8dTfRw3tpWUM6QtaQjM+f/yByzVeCEa45epJyuRsFjCfiRWC7uFhAZp8T+Ad84HJGS8BcYP6xcnRtBxJ7BWp8zdjtX/OH//1mbi5EbR4Suu8mjmyEVCkuL6hQcM4eDb0IuAQ4YY2RLxyT1x0qFqf+Jt1Y8wIw4ef79QxkuDPPRQpZs6kvRLnhEc8+Wim/k2ecs+4MCkoLLf2iWAXl1bIvIuG6wbA3KEVqZUE+v3mb0t0c33wzjnWdMvOnjBdxgAslInW5CH8zS6GYBAFaR9hiIDQ+MmC2Me9mO/ZXalQcNvVkzXuhWbqepprzN/muWYcxPWwS5toUhiNa2E2Fsz01xpRbPsm6Ts40EeSEmOsY7Ydh7mfRYZRbOlg27fFtNl0xm5kT7vOLpLtdaYPW7ozR3ZWEuGhn214BfPj5OlqaqKZI+9DYKclz9f03dY8Wlun7LwS5Q3GSJ1Xe5q1do/tfM335jNbHjgb+tnf02UBcMRDnX04KfBVocA3VgA4HT5eYSm/MXlMvzbXA/xDdticyYMlPjb0q7JuXRoH4d7LvtyrRa9yC8u03lJnG0lK3Eviz8qNB2TutKFtnqjnQitU7EWf71T1BvBMo6gWqjCq7/lqbQoAoId0QsBLSJCv6mcATHQ9QB61XQBHACyOSFQQgCz6IpjBgFfq4gAC0fPSTuZrKQ6OQ4AalgLAK6l7gCeOSnRcgCUgGqKgKwN0YEIDhsAXZFbReA738h33AaYAcujuAD8sVxRW4vqpY/vpPKgcxjjAIHxPTU7zLD4jvRF8Q9+ATd4PUFJWrXNlPuj+XMd36N56f/PzYTIAMhiAzwFulPRD0ACPjNUW5EG7McMS9H0ECCUvrqDeDuCXhmrIWMFRMAf0AOQD0OnPjIexACz5HDqg40NjDBcwMeUOYSZqDFF3lDWIiwrWa1EdKU3DvKATRgaMDqaSHFlnsVEhcjglW2ZNHqTPZX0s5W4s4Nc5PrsAAB9eSURBVBdVxZ5WFOICA/BaprAQP1V/Ua2gKzxhjCHM6bp5Y+S511ZKfmGZ4hUy9ozR4Fc/XKDrz/wZK2szdWx/h7xIsU0BoD7n52uTdQEATwwKQAnBAKAQI6lPjP6cNLqf7NyfrvmugD4WHtA7fkQfBX9frN0vE0f3leTDmVr3EiYFjMKYlOpbseGA+Pl4SmiIvwoTgDImKliyc0sU1Dxw+yy1RhkwNJvdaMMBZaaIsEDx8fJQyw07HWMjMQUsAhhDoADIAGsqLcMUWIAojAWQA5fAsABi9EvGizUir6BcGR+rDxijpLxa3/YCIN+1/7gCfhYIwAwzmecP6BsjB45kKmA7mJKl3wGGKRMCrdR6Ex+uII/nIagICaCRE4Z+eLfBv95eo69bAM+4u7nqtQg2QgID8X4E5mvGg4WGOcXFhGjqI3VQeT1U34RI1b152QjvCXtnyVbx9/NSxsUwgAAjUIDT/onROnaYOz42rLkWZx99QQmbAuuf0CNC6zexPrZAFWBsTytjHGHNmQMl609kF2nxLVJAjTGENf7ZPZfJH1/6TGaMT1IjBQaQL9btl2vnjVH6sf48A6zDJoHVzhGtTQGAkQGFt141SZnC8r/la1BbA1hkOrFzcIxBZBauNRDGjgtQtP2+PdDaHhjqKrg01zMG23mRGslJxu5twJYyXkOjWsPMvBg3/2mAOtvn29OkI5DX0SIaerLj2T7Hls6MpbX1oW923PaqcrdFu67Q1HaOtrRizGYMjBHTOdoBJ3FXK4WfKx3bonObAgAzcOxwFLLj8HI4SvaxI3EUsWOxo3IN16IqcUwfSs1Wc2FKRp7qmrYWGHYOakXOmzFMr6PKA6ZHrmWCHKXjhifq8ZdTUKavSqJOJSay0UMSBIsC6Y7GStMR8zi/d1KgIwq0KQCoBM+/uUrVH45D8k4ptYG+VlJapUfg3TdOU9v7q++u0/Q+jlPUCd7Vhe2bKggrNhzUciGUE0c14V1X9Dl9fJL+p/Q1WAC7d1iov/zg9jl6TJLTiy7KWxexRSNwqFbYyDlCnc1JAUdQoN0TgFozOKo4Adjddx/IsL5jC70RNQfHEScAag46PwDzqktGqaMLT+hzr6/QJHfAC4y899BJdVBxHfV6PviMAqm5qvfRJ3o3eh4qmDqVeG1rjzCt+oz+OnfGUAVAzuakgCMo0KEZ1FhHeJhB5eYnAM7ocu3pwa3povSLc8Y4jbjG3llj9D6u/arHlDhiMZx9dD8FOhSA7h+S84lOCnQfBawC0Jnkie4blvNJTgqcHwrYJx6pAMD8pXWVUt5QfX6e6uz1nCkQ5xsmWVWWoDNnO3sKRHgHiafL6ddzWQUgu7pIth3aLhnHj0loaIQMGjyqy7basx+W886OKDA0JEGSi49LXUOd7N+3XQYOGqlv8ezuVltTLTt3bpSw8Ejp339odz/+nJ/XNzBWfFwtr+eitRCAdbvXyo7t68XX119iYy2JL56eXlJYmKtvjY+MipPcnEz1XkZGYrWpkPr6OnFzw3LjLTU1VfpKnKCgUCkvK5Hq6kqJie0pffsOlgMHdklYaIQcPrxPIiNjpKAgVxoa6sXHx0/8/AKkuDhfrysqypea2mpJShomhw/tUZDs7eNrudabnw36jIqKMjnV2Chjxk7V8f6vNyMAOXmZsnbNpzJw4AhpPNUojQ0NUl1TJe5uHuLt46PrERYaKVXVlboupSVF4uLqotfxna+fv9TX1UllZbkk9hkg5eWl6rcJCQ2XysoKvd7N3U0/c3Vzk5LiQumdmCRBgSGSmnpIqqurrPVeyyvKJMA/UAICg6WurlZ5paqyQq13NJ7BZkolcYSVv8n9Zlw6Fl8/KSsrlpGjJktg4PmL97HljXYF4ItNn8nRI/vE3d1TGY73/sJcMHFZabGEhUdJ5sl0HTgTcHF10xfpZWVmSFBwqBQW5Oqp4e8fKDk5J5VZWahBg0fKhvVfqBC5uLhKr4R+snHDchUEb29fJRwL4+3lI8nJO5WYEKSmBpWsSQIDQ8TD00uFKjqmh0RFxcnRI/ulrKxEfHx8ZeasK/Xn/3JDAHbnHZUtWy1VLTIyjklYWLTSu7zc8k5nd3cPpRP5AGwkwcFhutFAy5KSQt1sYmNJ3Cf2qUH69h0khw7t0b81RicgWDcWf/8AXRd+554JEy6S4pJCOXY0WTc1NqyqqgpdT57HqYAgxfdMlLzcLP2etcvPz9aNtLAgT0JCI5TZGS8CwhzgI3hr6NBx1pcmnu81bFcA8mtKz3g+hEHq09IOS1xcL9m4YYVMnXqJBAaFqJBAdPvG5CwmUjf9CkJyHT+Dg0PPuMdiCsUsemZfpm/zrLaeeb4Jd6H7RwC2ZSZLRVWFhIdHKWN7e/soExk6M8bO0qej61qjt/mM9c08mSapqYdl6jRLjVfW2+zutmtpqoG3VtGiM+vuaLp3WQAcPQBnf2dHAaMCka/lbGdPAacAnD3tLuidTgFwDPnbFACt9uXcXRxD5fPQCy8gAfw727lSAHh/ulmtQLnVxVJQW3auvTvvP08UGBTcUw6VnBCnCnRuBE4MiBbvtsygrYHgc3uc825HUcCpAjmGkk4M4Bg6dnsvTgFwDMmdAuAYOnZ7L04BcAzJnQLgGDp2ey9OAXAMyZ0C4Bg6dnsvTgFwDMnbFYA9qfvULR4SEiEREf+77+/KzDyuHtP4+MROB/wRdpGdfUISevUVL28fx6xGF3pxBsN1gVjtXNquAGw5sFWyso5rTE5oWKSljktjo9TV12qsCfEdBFIR6+PmTjWEWsujKL3n4aGhDMSKeHp6S2VFmSQNGKYxQQEBQZKTk6npjRWV5eLnG6CBVhq4FRapQXTECPn5+kthUZ4+lz5g0iYtUEsAnMUDSmwSIRm2DYYmNsXNleKu9RoYRv/0y+/EHPkHBEpWVobGrRAHo/Es1ZZ7iGny9PDUvy0xKpbgOjM2gsSYD0Ff2OMZI/FLjBNaMSd/vwCpb6jX/r19/KSxoV7nZALLeCbzJUxgwMARXX7FzzclGO7kiTSpqCzTYDyC5gj7MEGVjhCBdgVg/Z71UlVZLpVVFbq4yhwEr/XqK/kFOdY3vRMxSPQgLT8vWxlfC6oGhkhhoYU5CI4aPWaKpKcd0e+4hngQokl79OitjMCLtyMiYiQ3N1PqamtUoPiMwDZfH3/x9PLSXbdXz74qhBAlKztD+vcbouOD6bmfmJJ9+7apoBUU5CgD9+s3RDIyeEWTt5SUFmlQHs+BQQlcIZCruChfI03plzGGhUVJfl6WxjkxVoLDoAdRl0RFhoSEW4WxprpKnx8cEiY52Sc1EIxriMIk3ongQZ7BxkCkbG1djdTV1qpQDh8+QaKi47q0nv/rwXBoHsQ0ZWWmS35+jgZB+vj4a9g1QXVDhozRjfdcW5cxAIzKDshiFxcXaHhrZGRsc+CTJdjNNPvAJ04MJlVbW61MbR/s1lFAliW4yq3VZ7VGCMZ6up1Zx6jl96eD9QjXZewIrnn5mnk2/ZnfGW9xUYGeAAiY5fCjCp2lXpK51zzHNkjtXBfumxoMRwg1fMP6OCLit8sCcK4L57zfMRRwgmDH0LFdATiSnSLp6UdVPYkIj5a0tCMyZOgY1YU7al+FTKELDVQ5KVJTDkpwSLjDjQj2AnA2QL6jNezK94S2nzyZJr169XPIztyVZ5/Lte0KwMKl/9GECTLAIHC/foOb9epczSriGAJUVldX6O+JfQZ2W6ZQe+AIvd8WqJKVhFpDsg5Faz3ceStJvXh5+aheXlJc0AKoMjeu9/Tw0sQM8AtAVdW+onzFDAQLcgSTaALG4G/AGXo9WAX8oJlz7h7i5u4hPXsm6gbSdIpXmzboNYrjm5o0440MLeL5AetsHlHRPZoNCF6avMK1jCU2pqdanRCAfYWpcjLruBXIM56y8lI1FNAXc6utq1WshjrHGkELcIihB+paQ329Preurkb1ajAZWAuDBxjMJK2Ul1GIzFufX1papP15eXopRioqzNc5kazENeQnaJKUC+VtmlMOm5oU0BqDAc9GZUSNZn4kOKnRwt1Tx2wSeOiD70nMQd12ZGtXAFZvW6lAUa0up5rEw9NTfH389DMGzqJ7eHhJRGS0lJWWdEumUGfAUXZWRgugClZhkVh8spAAr6WlxZpNxuLn5mW1AKrKhAiMb4AyHfMdNny8uLu5y549myUwMFQCg4LVcqQZT/4BuiaAXp5DJpxaodzcxNcvQPz9AmXwkNGyZctqFQD+Wd4uQ9aWu8bcIiiMiYZAwOj8RBhIPWVOWJCGDh2rz0UAdmQflGOph1oA+YryUmVi+oIhq6sqVVB9fP3VsMCpyOcIFQyG8ALgWVu+C/APkn79B2tWHwYGrC5YX8giwyIYEhyu1ri6+jq1lGFJq2+oU1ohdHFxCTqvo8eSVYAMlqJ/NhQX3mjTbDCgX3jLbLLQBU2D9SDzrEdcgvbDfTTmAR0d2TrEAJYcXzcFr7ZAkEFg2cCcSNPToDmD60JkCtmDI1ugeuzYAd1lWMzTINZdBbgzQJW55eacVEuNAbL2tODvo0f3W40C7S2SJUPOAsqh1e5dm2X4iPHat32mlDEk2L8J3ahADacarI/CtLp3z1ZrX5Z1sRgOaLZjb+sdwwgu/8PDLX4fewDP2Nn8zJg5Zdpq9kYQLIS2BoMz52oxWrRmLLClWbcKgCMfdiH6utA44HzN2QmCHUPZdk+Avam8kbBa6uqo5+4m8T37CLup0VeRfpw9JF3z09jPGRrYQKWZ3aepSfVGHFYcmea4xxyKHn6qifxfT90RUQnYyXAcoTtjJ+d6dEAS7TleUTvQYwHjaiNu1qMtp5C7pR83EsI99dj39PJW9Qe1hiMfPROfBv1zwjF++kNdwOGmqkN1lcRE91C1AIdYQkJ/AXdwZOMXQY9FlcJXgTNQHXk4Apt3dmijc3CzzAe/APZrS2l4y7M4tVBnjBqkZmK7sTAHdOOePfuoemUaArAn/5hs3b5WPNw9dV6oh+AVEsuZF8CUNdGCArXVOifFF1FxOm52YK5jd2UMRl1RNTE0QvHOoEGjFLuEhUXoXKAtfhR4ADrgrAwKDlP8gP+DNUG90t3dzU1VKnw2+HFQqeAj1pITmbX9SleFWLtzjRSXFCizMNgJE2dpORPDwDAKOjSEAQAaZ4UXr6738lE/gTnO+vcfohUDTp5I1UXi6Md7DDNo6QxXCt+6i39AkC4SjDdo0Eh1XqFblleUqn5JvykpB9VhFRfbS44fP2ZlIHTSvPxsBX9gFRifxngNDsCxldA7ScfLIgLyaDAjDIygonMytgFJw/RZOPNGjZ4syft3qA7LfQgjzIMgAPgo0QLjACD5m++ZBwxP9QxCSSwWtVNSjcMsOEytJggcqhnCgWfZfiwwNpU3cCLaAkDjCFu0+HW9BwZGbUF9YaM6nn5UHZaAWYQMZq2prlSwbzz6bAgIiTo5mz3xpuqHYomAIK3QsHnTSnXw8VleXrbq4gBYxsyGBDODkwiZGTtummzetEqvycxMl9DQSF0ryqUgGBUV5YpRqASyZ/fmr0dVCKMHsni2+qrREdvTA1vTI9s7vDpyXrV2r60ebcZiq7vy/WkcEN1C92/L+dbe57b6ry3WYIeFgSxlcCyWInZCgzVsx9SWY629Shi2c7dXgWzXiD4YP5uPKVbM39u3r1MQS0hKW/MzlRm4lz4t2CZZT2/65W+1BHkR+tHS8dkezRDElGMHtWoEGKK1eTqrQjhGrftG9OLEAI5Z5g6tQI55jMVihA7YO6F/m9GTnbnGUePpzn5Qr06eTFc9vivu+/busxeAgwd2S2lZkYwaNaXbikp1hYZdHR94C5WyH6pzO5amroyhtWvbFYADJw6rToljhejLhgZL2UOacaygS1t0SHfFA+iKBmzF9UjQ3+nDRE8CSgFB6PwEhaGbWpxF7tZrbAErgWd8D0jlRtsIS3R2Pgfo8TlADSCpkaR+AeqIUieOuIiff6AUAJhdRMOeUUsA0IyNo16r0fn4KWC1lA5s1O8sTi7Le7XcPSygGpzA3+jxHO3o3zSMBYBYnm+caVotrRkQBwaFKhZAp6eiA7TDCIDqwHOZH7iK8fI3wBJ1w9xnrwIBgvcf2GkF+OjWAFSAJlgE7GJ8COAoS1Ez/AJ+iqsAxvgleD7C1jtxgAJpUxqR+RPoSGOcrC3mYJyMSUlDFWOlHDtgcQr6+inmMUDa4ryzAH5Vw1xcFDCbso3gRPgFfMTGx/NprBuOTPgJniBoEaMH30ML5gQNwWKsDT4XDBPMAZ9LaUmhOuPAZ6wTYxo8ZIwCeowZiYkDWqhf7QrAxr0b1KHEIkNQBgKzMEgmDzMAomAQAG5FeZlaWCixR/m7hN79FThp9GQJ0ZMRyoQ4l4x+iqUA8MtkzTUMFhCJIOBxtERdNqoXGs8ri8j39M0CG48lkaA52SfU6oBlxkSSwoA8F4IB9lhongmABtzTPyAb/VhLCIaEqWUFB49xnkFUgLSpwhYd3UOBHIVpEUL1l7i6WUsEGo+un1+geOB5ravRGp2RUbFqjYKxWFQAMwsbh/e12dml0aK1NZYamt7e1vuosWqaCYZbv+ELdUrhTUMQYU7mwzyp1DZkyGhrFCyMyKZgyk8y5uiYeHVMmdKIBw/utq4p0a+VlWUaBcs4oRm+ENaJuUdHx8vOHRt0Y2RtjLcaL/iJE6k6hqKiAhk7dqrSmucZwwiWKYSDuUN7InwJlWcjQtjS0w/rVKdMBTM0yZbNq9WTz+aCAGCcYAOiYVRBcFmjHvG9pbKiXCsXxsT0VN6dc/FV6u1nbUePmdriFO5QBWotArOr0Y22QNGAH/rgdDA1LM/VcdVRJGlbR6VxzgwYMLyFo48ambbOs9acM+x27D6tAe/WnmecTDCK7uzNVp+2nF2mD3vnFJ+f6QizhG+sWvmxlqrEQdmcMmE9wbivpTPs9N9nSz8zRlueYBwrln9oHYflGiwDvL3yNHC2LbdoNsSOgLD9OG3/tr+XMUEDeyei7dp0KADnqmM57z8/FHCCYMfQtVsEgN2dIzAhoevvg3XMNM9fLxzr2PdxAHFidFdzCoBjKN1pTzC2bfRqS+nygOZy6Xh83VXXRk8DD1DzH8BpvLVEQWIBwTHTs1dfHbVJquF31Acfbx+prqluzjgTBcbowVhMWksrtI3WREeuralRTysRq4C7Bk01PKXAy+jmlqwvD9W72/ICq5PIxQJA0eHBFjT0SnALHlEafQLMGTtqHD/Rrzn6EQIDbsEQeEDRPbkHoGjen4A+a2ssAPShp4aFR0teXqZiEMBgW+mSJhr0WMoh9aQD2nkfADoyahn/wR/4IRgTY+AzxgbIJUTb4pCss5SpF0qUE5FqKU8PrrBk1FmiOlkjQ1Ou69NnoNKC72lgNWhANCzrRoAfnn7u4XOeYdJa2Sz4nHttjRCWqFNLfBTzB1uB0Ywvw98/SHV91BrwDt5s1tv0y7qDRVlfDDCdae0KgK0nGMZhUoZZEQYAEYQ1QWZYCADLgFHjrUW3xlJQUlKkBFWdzcPi/eVvABDAjX5hOqIKQfgAXMAc/dunFdpGayIMeEipO79u7WcKdLmPsNuaasI4CIMOUJAN0bm2NS8w3l3uZaFYFHR0LBYQn8jM2LhesnXrGvUC0wCPCAjjI02P+cDQeHMRDg1DaA4HAGTSOAkZD/puZVV5C2MBq3o841hzZGSe0ono0otmzm/VaYQA7C1IkU1bVusYeTaMR2QlAJu/EVzCKNhEGNPx40elb78hkpZ6SNcJ2jFn1oZ7cVT16JEgVVWVui7hYVH6E8GGBrY0HTJ0rISEhOk90AlGJOwBzz3zxpDAJmh5B5clFMaktRJZTBh1bl6mbqpYgmwjRBEc1gHeMWmsgGfeGYEhBWOB2QRt02XhUeZCKi4RrbZGg7aEoVMqUEegt6PvWcxduzbJsGHjdBe2jVq0t/EaUMrrdjoTrdkagLSP1DwN1Cwh3AYUtQaoLHHylvBmy2l1ZiSoma8BWPb98HyNMWpO/0TQO2pdTfXrSAVqbU1aoxWbD7uqqfrRVtqmLU0NTWBcfjfWnZiYeKtBoK01sP+8rQhRy/hbprG2Zyyw7bc1o8E5CUBHi+f8vvsp0JEAdP+Ivp5P7NQJcKGmdqHT/Doz73MFwejOqGpnUxWCl+TVNzacVwMDzj0qYaDS2DfmjqrV0fu8WMegoBCHVHHozJp05ZoOc4KLCvMsYcN1taqjq75JlpGvnwWw1Ft0+tCQcI0URBcEnKDzoQtqnZyK0tNglhfbNVpCpwHTOFrQR0mpM2HHeXlZ7dbrMWVaUJ8MSOJ4BPzQJ4FbHO2FBTnqwSYsmWtVGz1leaEe15lUO4tr2kWfaby8gCyOVXRTohlpgDcAIJ5c+gNIoo8CaAFf9EMKIhiDLDD6JI3P8uK6av0ePdoAfMaD6oOXnBBlruG5AGKAqKXuUq3qu9AZsIdeD40NCM44mWY1MBiswVjBMKiaJuTcrAt00mC95rUx0bDq4fbyVgejVv2orNDfcXLW19frmrPOjMtEA2vtJzd31eGhA30q0K6qtNaKYix5uZkCgAWkq7e8GRSzLsoDFeXKE8YTTz+2aZDMg2cCzDFS4MFWejDHswC+tgLSrgBs2rdJDh/eq2BV69l4eSs6JwwWATDpdDAILmtCpTVcob7eCsCI58BDZ8AsE+kRn6hADJCCvjZg4HD11OLmJuWPmKH26vUEB4WqBQGPswFJpNExPlzdMCTMA4hkrOj0MCjMxeLgDaXGjHmtKHo/TGbyeU1YNrq9eRmgqQtEyPXefdsshbOa0x7j4/vo/LC2ED7OYsNjBphqmEdluTUl0AB8xgEN8ZQzX6xnPBOPdFl5iTXlklRI+sJAMHjIqBYpkUebDQwAUmjAhmMy+GxDzs26kMoJDdjMoCEGDOam4SqVFTJk8GidC3FFJr2RZyvwBNwGh1nD2Vl3DB6cAAcP7FJDgwklN7Wi6Mti6fNVugPSbcPFuZ+wcAQVzzLXkxpp0iBZFzYTLFYAchM1gAEiPCJa6QrwjYqM1YINXW1dVoGMGc+Yplp7YGtpdKdTD08DUfuUudPA07aeT+v1ekzIse04eC4WDE4FYuPtvdj8bZptvZ/WX9jWMj2vLVBHf7YpoJyYpP0ZEG/bd2sAn88oMobFw7xMrjXvuz2dbUsjGgODEei21sgevFtAfttpiHwP48GcJkXSdhwILfFUWMjMOhgPum2tqMOH9moyD6ecJUScXk6HiZs+W0szbSt1k3vaW5POCkKXBaCzHTuvO78UcIJgx9D3KycAFwIwnSuQdcxSdK0XpwB0jV5tXd1hdWgDhgAbgDTs+Fp3Rt/W3qD6JvqjhvNqsJXFE2m8dfb1dfonDZUTGalnBZhMcBchwzxAn9ns7eVY5YjVN523UVjX5O4CpHCq4CkFKBtvLrgGh4ttzrOpqwMwtbwo2lfnRw4zzzSGAEtubcMZubuOWaYzezGOsPSMY5ZqEnioTTFeb1+NiMUYwXcmnByVE3UNhxXRqUrD5gwvW2MC4dLGs9/WfHHoAcrBhnj7U1Ms0ZuxcZYITAW67hgpqiU+vrfiOjNOMI9tTSTGZep8qoHCx88aYo6hwILJAjVNFnwJz5n8aU3vpDxPs/PRPne6I/p36Ak2YEitFYQRuLkroME7y0CZDBOA+Q4d3K1AKTYuoYW3ztTXQV+cNv1SzQU9G8AEcMPCgrueMRjAZOrPUEwKYWyrsC5Am1BdJdqpUxIaFqFA2XhzsSzA8LY5z6auDhYHPN2AQIiv+QnN1amxvsBs0Mc+d7ejBTjb701doJ27NyloptkbGoqL8xUU8zkblgppQ4MMGjxKjRv8DgYg8d0YE7DAAebxxrc3Xw3V9vLWfjFcUPOIQgQYNPbv327NEQEL4GTbu3dri3ECjE0xAJOjzPryTDYmwDkmYowoCBqhDSTdY5Vi7bBQgUvAXHjVWVfeXN9V+p+VCmQLPownEQGwgKqW3tb2FthRgKktMG377NZycG2BFDsjrbWcZ9u6Op151tkydVfuaxkO3RJQGu/svr3btEaQrbfdHvS27nE9DYzPZb62vGCeY++JN/RurXaRbRiz8ZSzTpxQxmBg4bkzvcadpeVZCUBnO3ded/4o8FXFAJwyJKOwI3emhuz5o1DnenYKQOfo9JW7yjjCUpvft8AADU4h0MxE7ILXNM3TBXOtBTPZp15qnSQ3d3WwsUObNFKcZKghJDGFUPunvq5FhCf34MRCZaKOkOIpcKK7h/qJrHjKx1c/UzzlZqnHZPAU6iv9YO83eAp8wVgJn7ethXQ+FsEpAOeDqt3QpwHB27avO/0uA3d3feEIgBFgD+in/ql68V3d1LlG9Wb71EtwFYWNaUeP7BfSPUndxJnF227AeoBmvMBEeNIspU0shYOJII2IjFE8BdOz83MSwPA4DHFU2dYpteCpTMVT+BjAgwZPgbm4t7vwlFMAuoFZz8cj2qoL1N5LONrCZ619jsFC84pTDllxREeOJ9u01q8LnnIKwPngzm7o86uKAbph6g59hFMAHErO7uvMKQCOobVTABxDx27vxSkAjiG5UwAcQ8du78UpAI4huVMAHEPHbu/FKQCOIblTABxDx27vxSkAjiG5UwAcQ8du78UpAI4huVMAHEPHbu/FKQCOIblTABxDx27vxSkAjiG5UwAcQ8du78UpAI4hub0A/D91GDTJ6ftgY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8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84" t="16105" r="9989" b="18254"/>
          <a:stretch/>
        </p:blipFill>
        <p:spPr>
          <a:xfrm>
            <a:off x="460375" y="7937"/>
            <a:ext cx="11546163" cy="6466705"/>
          </a:xfrm>
          <a:prstGeom prst="rect">
            <a:avLst/>
          </a:prstGeom>
        </p:spPr>
      </p:pic>
      <p:sp>
        <p:nvSpPr>
          <p:cNvPr id="5" name="AutoShape 4" descr="data:image/png;base64,iVBORw0KGgoAAAANSUhEUgAAAMAAAABsCAYAAAA8Ar2SAAAgAElEQVR4Xu2dB3RcxdXHr3rvXbJsWS5y773jAsYYMJ2ETghfQktIgJAQQhoJJKRAAklogUDANBuwMcUN994tdxXLVu+9W9/53dWsV2tVey1D2PHxkbT73ryZO/fO3P9tz+XNN99sqqiokHHjxsn27duFdvXVV8uiRYskPj5eRo0aJYsXL5Zp06ZJaGiofPTRRzJ37lypqamRnTt3yvXXXy+7du2SxsZGGTNmjH6WkJCg127atEnGjx8vrq6ukpqaKomJicKzXFxcxM/PT5/lbE4KXEgKuKSlpTWlp6fLhAkTZN++fXLq1Cll5P3790tERIRERUVJSkqK9OzZU9zc3OTYsWPSp08fZWKYOSgoSO+hwehn2+gjNSNf6uobJbFnhHh7eZxtV877nBToNAVcPvnkk6bMzEyZM2eOIAju7u4yadIk2bFjh4SFhekpwMkwYMAA8ff312t69+4t9fX1kpOTI7169ZKioiIVDoShqqpKvL29VRg4JfidVldXJ56entLU1KQCw/W2rbKqVq6/7wU5djxPYiOD5c2/3C1x0SGdnojzQicFzoYCLgsXLmwqKSmRsWPHKtPDuDfeeKMsXLhQoqOjVRjef/99/YkAfPbZZ3LllVdKbW2tbN68Wa699lo9Oby8vCQpKUl/R0C4FnUIFQqmR1hiYmKksrJSBQPhsheAmx98UYb0j5ONO1Pk1w8ukP8s2ij33DJTNu08JjW1DTJ3+hB56HfvSPKRLLnpygkyf9ZweXnhWvndw9fIZ2v3S2pGnvj5esnna/fLyeximTS6rzz9k+tkzdbD8tu/LRF3d1d54gdXSsrxfPH2cpeJo/rKC2+skgUXj5Jlq/fIz+6dL0/+fal8+8oJcjQ9V57+5zIJD/WXiNAA+dsvb5JHn35fdh3IkCtnj5TfPnS1dfiM79/vrZenH71OQoL85N1PtsmTzy/R73/5gwUyfkRv671zpgySjKwinQNtxoQk+f7NF8nP/viBdV4/u/cyqa6p18/4js1h4ZIt8vtHrhV/P2/ZsP2o/m3Ge/Xc0bJiQ7IsXLJVRg3pJX/86fXS2HhKHvrdu7Jjf7rMGD9Arrl0tDz5/FKpqKwVV1cXefA7F8u2PWlK3+ED461zoW/G/4sHrpAX3lwtF08dLONHJJ4Nb30t7lEVCBVn6tSpcvz4cd2Z0eHz8/PFx8dHdfXy8nIJCAjQCRlG5ncYG1XIEY1Fvu7eF5TxfH085alHrpM/vvip9O8dJWknCmTM0AQpLKlQNWnGxAHyztKtylxvfbRZ5kwdLB+v2CU/vPNiWb4uWYpKKuSXP1wg9z3xpjL5stV7dUHLK2vkb6+vkJmTBsraLUdk7LAE2bQrRe7+1gxl9pkTB8iqTYfkoe/OlX/8d5X84oErpbqmTn73/FLt74m/fKgMVl/fIC89dYdOu6GhUX7w67fkg892yAu/vkXGDust19zzvIwb1lvc3Fxl14Hj8ti9l1vvratrUEb+5bMfSniIvzxw+xx57JkPWswLoa2qrpPvP/4fuev6aTJtfJL86LcL5aIJA+TWayZJaXm1CpQZ7xWzR8jmXSnyr9/dJs/9e4WuS01dvfj7estPvnepHDyWLYP7x0lmTrE88Ku3dH4D+kTL7Q+9IhFhAboB3Dh/nLi7u8ny9cnyjzdXy+B+sfLqe+vljT9/V+n1v9pcDAieOXOm7N27V9WTK664QlasWKEnAKoPv48ePVoCAwMVG4AR2MnBA3yekZGh9yE4CEhwcLCqPtnZ2brrA5D5PS4uTqqrq/X0CAlpqd4gALf86CW5acEEWbP5sArBtr3pMmxAD1WLhiaxgCVSU1svo4cm6CJfPmuEbN2TKr969mPdZV/6/e26yyGUj99/udzz+BvSOz5Cvtx8SJ775U1SXlEjj/95sfz3r3fLfz/aLLuTM+RkTpF8/+aZKmzzZgyVZV/ukx/eOUdefGuN3lNbVy8P/+5d+eilB+TG+/8px47n6o768tMWAdh76IQ89OQ7yqTJRzLl5/ddLrc//IrMnDhQQoL9JDjAR268fHyLe1/8/W3yk6fek7DQAHn4u3PlzkdebTGv2ZMHybP/Xq5YaOueNPnWFePlxbfXSFLvaCkqrZTv3DBVfvnXj6zj5VQ5mpYnrz3zHXn2teVyIqtIT40xw3rLfbfOlOLSKgkL8Zec/FK54+FX9BTsHR8uNz/4kjL62q1H5D9/ukuGJPVQAWA8jJ8N50ffueR/WwA++OCDpsLCQsUAa9asUca67rrr1PITGxMrY8aOlaVLlsj4iRPFw91NVixfLlddc5XU1dRLcnKyTJ8xXU6ezJQmaZKe8fFy4sRJCQ0N0ZMjLS1NhYLGM8LDw60CgJDYq0DX3vO8bN6dKr1iw+Spn1wrf//PSnns3vmycuNBqa2t14X4wa/fVmYZPiBeXnrqdikurZTr7/uH/Oye+XLlnBHy0z98IO98slU8PdwlPiZUXvzdbfL+p9vlpYVr9HE/uusSuefmmfo7u+Zv/75Ebr16sqoUf/3Ft+SBX74l9946UzbvSpVX3l0rPl6eqi795Hvz5OV31uoY0jLy9QTILSiVa+95QXbsSxdfHy+pqKqR+26ZJYEBPvLG4o1y6lST3H/bbImOCGxxLzu1EYBHvzdPVm862GJe3/3WNPnLK1/IP5+8VVUyNoO3l2zR/u67dZZMGNlH/vXWl9bx3nzVRB3/ruQMCQ32k3/85haprK7TExBaQYfXn7lLPDzcWgjAgrv/JodSc2T88EQVgMjwQBUA1LknH7paHvn9e6qC/U+fAEePHm3CRImZEyZFAGJjYxXMenh4SkNTg9Q01Emgt7/urPUN9eLl7imnXJrEovy46D2u/OUYbUh75UTJLyqXkEA/qaqp02egXyMIqADo5uCVT7/cp8z9ytN3SFCAj+rNwUF+8r1vz5AAP29VQ2jsiDQwgn2DScrKq3WXLCgul+AAX/Hy8pDyimoVJH5vrSF8//jvarnzuqkSHREkKzcckJSMfLnrhqmqbjU1iQQH+nZKe7CfV3s3tTVexsOcUWVoqFvFZZUSHhJgpUOnBvMNusiqAmGvNyoQtn1OgOiYGDnUlC8frFoiffsmSVN9g3jWNsmCGZdKTmGe5GXnytgRY6S+vFo8m1xlwKBBkpGWrqpOZEioHDhwQAYNGqSgFzWpf//+KmQwNyZWR7Tte9PE09Ndhg2wADn+xoTKce5sTgp0RAGXdevWNcGcYICNGzm2LRjg888/l8iISNlbnyOLvvxEhicNFtfGRqnJL5f5My8RN1c32bVvr4wbNUa8TrlIsF+QOr8KCgolwD9AIoNDpKCgQNUe+gRIGzMpu7nTEdb60rC77zt8UgFrr7gwGTm4V0dr6Pz+HCjgsm/fPhUArEDY82FWbPuYRr28vOXD5DVyKDNd/L39JNg/QHoFRklUWKR4u7lLTX2t+Hh6SYhvgPh6+mAXUv+AuLhIsG9ACysR/Z6Lo+wc5vi1uRWQetuPX5ayimrp3ztabpg/TuZdNOxrM/6v40Bd3nrrraaysjKZOHGibNu2TQXghhtuUNt/dEysFATVy+LlS2XQgMHi4+YhhRk5Mn/WXCkpLpGTGRkyb+48OZmSLh6u7jJi2HBZuWqV9EvqJ/16JaoaxWmCMOFMmzdvnvoJGhoaZOTIkVZ6YbYEFH7nhmkK8A6nZqsN++CxLLnlqkny3RunyQ9//bbsO5ypNuy7bpymFhDbawCp6PnGdt4zNlQBsfEjFJZUyomsQrn31llyNC1XUk/kKwjuij3etk9s5/b2eMDoyZxiq8/hVw8ukD49I1v4LrDxA5hpgHPjn+BabP9//NeninnCgv3lDz+9TtZsOdzCr/H7R66Rz9bsb+GjeO2P35F7Hn9Tdh/MkGd/8W21FNn2C6Z58LcLdW1/cMccwWz682cWyefrkoU5TRjRR4KDfBVDjRrcSwH7FbNHymdr9rXwBxzPLGzh34iNCpYX3/5SnvnZDYrPTIMuv37uY7UieXl6yJ8eu0GxF2vIWocG+yuYX/TZDuuY8Yf8+ZUvJNDfRzEUvwPop43tL6+8u04C/L0lNMivhe/GdnyYhDfsOKbmcYwOn7z6YKfk0eXIkSMaCoGjCyaFOadPn65OrrCICNlZkiLrk3dIcHCISEOjhLv7y5D+g8TlVJPq9uEh4RLqGyABXr7i5e0thSVF4uruJn0ie7TwBHMyeHh4aP80PM6mQYh7fvGGXDN3tPz5sRvVrh4TGWxh/p++JnfdME2tKhAN4tIgru01D989t4Xt/L7bZslNP3zR6kcY2DdGAeqcKYPlr69+ITdePk4evPOSLtnj6RNTqLGdY8d/7JlFLfwHWGeMz+G511ZIv4TIM2z8c6cPlYysQrn1Ry+38E+w4+PYe+vZ/5M3P9wkKcfzJCo8UErKqlr4NZau2t3CR7Fp0c/lWHqubghTx/WXJSv4/rTfg83hF39eLDAsAjl2eG956e01asr9++srpaikUg0AqF49okOUTt+7aYa8/fEWqz8AJoYpbf0bq/77iN6L9ci2YUnCZ/LyU3fIp2v2ybY9qeqTiIsOltuvnSJ3PPyqWtpGDuqpY15w8Ui1NF3z/efFx9tD3v37PbpG7m5usjP5uJ6ImJ6370tv4bvB8mX8Fc8+8W11aiLA2/amyZp3Hu2cAKxataoJBxhmUHR2donhw4fLyZMnxc/PXxYnr5HlOzdIYECgeHt6SaxvqIxMGiwebu6SX1wkvaN7SFNjowT7BYqXp6dkZGWKm6eHTOo/XC1Jvr6+2id+A5xpCAB/ExZBY9eGyYckxcnKDQfVi4kNfPzIRPn2FRME7/B188bKe8u2WU2i1dV1utPaXoMpc+nK3VbbOTsqziLjR+jTM0IJiId0xKCe6oTimq7Y47meE8bYzr9300VqgTL+A3bXV95Za/U5/PxPi9QEae+7GNQvVpn7rkf/3cI/gYBjeiUM5K2PN8vGHcc0LARLlq1fY9XGgy18FCw2/bFxDEiMUe+vrd/j0e/P03H37hGuO/G0cUmCEP3nT9+V599YJUdSc1QADqfmKO44cCxL7v7WdHW+GX8Avoi/vrq8hX+D+bfWEABOsjf+8l35Yl2yfPjFTvHx9lSP8q1XT1L/Az9hVsaMxx5v+/ptR5VWeLZ37j+u5uxr545R5yhmWU4sW9/Nj588PT78FVv3psk/3lylfW3/+InOCYBRgUwoBHdhBXr33XclJiZWsgPrZOHyj2XU4KHi7eIh+elZcuXsS6W6qloOHjgg46dMlrzMLCkrKpXp06fJ4iUfS0xcrHx79hXy1ttvy2Xz5mkc0OrVq+Wmm27S8Iji4mKZNWuWCgJM8pdXl4ufj5dUVdcqcz5896Xyq2c/UlPi5NF95bH75suPn3ynhU8A7y82e3PNTQsm6q5hbOd9E6Jk7dbD1nsKiyt018VbjOqD2dNWADpjj6fPxZ/vsNrO77x+6hn+AxbO1ucwsE/MGb4LTKMI4jMvfdbiWryxeGo37UxRcyZ+Ccy8tn6Nfz15q7y9ZGsLHwVOOnbVI2k5quLQt+0Y+iVE6WmI1/rqS0ZrCAWMh4qJqRb1A6bBfDxlTD9Vr2DQxZ/vtPoD7v72dNmyO1Ve/2CD1b8xbnhvee615fLCb25RtcY0BIBNDR/KqaZT8odHr9f54JfgefhLGMP7y7brmBEkfCk4+MrKa2TJyt2qmqFWTRvXX57+56fq5OTktfXdIFjGX3HlxSNVHbv+snEqcCvefLhzApCenq6hEJMnT5bDhw8rUw4bNkxNmEFBwbIhJ1k27t8pCXHxEujtJx61IqMHDQPnSkV1tbi4uYqXq5t4unuJu4e7VFRXSn1jo4zuOUDqamvFy9tLwTA7PyoQXmH+cwLwrNc+2CCJ8REyY8IAycotlpcWrpX7b5uluiDMbatb2s+IBW3rmrb8CB1RxRH2eHufQ3t9tuafQOXx9/VSvNOWX8PeR8HmQSSt8Tu05/eABtCnrKJGAv0tgYv4EHiet6eHlJRXqUC0ZrQoLa+y+jfoo76+8Qw/iQmneP7XN+v6mche6FBX3yAB/hhMRDc82zF3tDbn43uXDz/8sCk3N1dmz54tRIUyqSlTpqiXNzg4SHYWpsnyrWskLraHhPgFSFNFvUwaPloqqqvkROZJie+VIBWlpeLl5iGxMTFy4PAhcffzlkuGTpIjR49In8REPQFOnDghAwcO1Bgj/u7Rw2mn78yCfh39Gmxkh1JydPc2TrnOzPVCXOPy7rvvNmH+5AQA+NKwAr3zzjsSFR0lFZGe8uay96V/3/5SWVUlUlgpcy+aI5lZmXIw9Yj0GzxIassrpbK4VMZPmCir1qySgPBQuf/Sm2XJhx+qYBH/g4Xpmmuu0SQZ8gguu+yyCzFf5zOdFGhBAZfs7Gy1AhHgBvA1QW2cBv7+fvLWrhWydv82CQwKFG83D/E65SH9EhLF3dVVjudnSXF5mYQEBEp4QIh4uLtLRU2VZBTkyF9v/LGqQoQSmCOXI5X+UYns8wGc6+KkwIWggMuiRYua8vLyFJSi98Og7M7kBuDZ3Vp0TNYf3q1OsKq6Wgn29JOwoBCpra2RwspSqWuol4iQcGmoqhbfAH/JLciV6qZGefraB+RQ8gHp26ev9gm+IDeAZ+EVJnfA6IFP/WOZvLF4k5r8CIIDDwBa/++x11vY6bFeANDai+vHugGQxqKANQGLiX1sO/qzsZv/5fFvya7k42fkEKzefKiFzTsyLKBFDP7ls0coIDZ+hbzCMklKjFb7Nzr8Uz+5Ti6ZNkTnCJj8zd8+VrwC4EPvJs7pgdtmqxGgV49wST2ep4F6hF7zE7Pv2GGJYv/c1nwNhEnb0vCn91ym9xsfx/Tx/SUhPkL7wq7+6nvr1NDQHr66EMx4IZ7psmzZsiZ2fsygX375pTKrsQJFRUdLdaSnLFz2gfTq3VvKa6qlPLdARo0aI0UFeZKcdlTieyeId4OLFOTnyYgxY2X9xvXi6uMpz9/xc/nk46UyadJEBVOEWVx11VWaP0zINBGnNBD7315fqcFsMD1BZWSCMY7C4kqrnf7aeWPl/if+22Fc/4O/eVtNev/+w53qEGortt3Yza+YM0IOp+S0yCHALPfesu0tbN6P339Fixh8mAyLiK1fobGxSY5nFghON8yImG8JTcaU+9Ddc9UkS2gyVppH//C+Wlpw3Nx2zWS1uWPRwFnEJoAPgY0A271t7D+x/La+BvIbMJ/a0jAyLFCBp23OAeHetnb1xf+8X60q3/TmcuLEiSbClkmKxyNsAtUwVZLltf3EIUnOTpWi6nK164cFBYu3hxcxoJJdWqQWncigEHF1cZWGU41SW18vxeWl8sSC/xMPcVWHF1GkWIH43V4FwuGDI4zEi/qGRvH19tTgNqM2GTv9dZeOOcNu3lpcP7ZhdrbXn/mOFBRXtBnbbuzmeJ4rKmvOyCFYumpPC5t3n16RapExNn+cS5hdbf0Kl80cLrc99LLU1TWqFxcB4Dl3PPKKPPfETTKgT4wm06AW3v2z12XdtiMqGJgpEdS2BMD2ufa+BvIb7rhuyhk05JQ0tHvk7rnWMHFjV8dJ5RQAEWsoBEnxxgx68cUXy6effioDBg6UuNhYWb58uYwfN14aGhtUNbrkkrmSknpMjqely2WXz9c8AjcXV5kydZosXbJUeicmSmxMtKxeu1qmTZkmWJmOHDkiCxYskLVr1yoGMCCYmPrv//wNTSzhpPjzz2+U+TOHnyEAJI7Y281bi+snQ2zk4J4aQoCdnmww+9h2/AG2dvP8wvIzbO0Ll25tYfMe3D9WmdTkDKCKvP3xZqtfAY8opkT8GaQ8Xj9/rAoAAvKHFz/VBBtMx9deOkb+8NPrdef/88ufy3sv3KMOKE4J4v1Rk/CakonGLn7vLTNl/5HMFrkK9r4GPOj2NERQbQUAzyzplPZ29W/8CbBy5UqrJxhnFTv0/PnzlenJBiMketXKlXpCNDQ2yq6dO2U2CfRpaXI8/bhcOu9SFQAXV1eZOmWKCg4CEB0VJevWrVPrErFA+BpQs9avX6/PoLSKaUbd8fP1tMbJtLUwHdm3O7ugxgaNPt6Wrd3W5t1WDH5nnwfu4ITDYYRQ8MygQB/BAdeavR2akJNLSuiIgT3PyFWwp0NXaNjZMX8TrnNJSUlpwkaPJxgbPSqNSW0krZEQ5qysLP2JSoR1iDRHCA6gxZ6PWRNTJymU6Pc4vEh5BFsQDk2jD/olJIL/JN18VVp329oRJtQfstrs42i+KjT5pozDmhBDdCYJMagn7NRffPGF5vUSJbpq1SplZJh99+7dejLA8MQQkUhDnjD4YMaMGRZ1yM1NBQrgC6OTXM8JgKn14MGDei2nDALjbE4KXEgKuGzatElVoIsuukgZmZ0dPAAjk7c7ePBg1dupD0QWFxGjhErgzQUzEEV69OhRzSUgp2DLli0qONyHutO3b18VAEysqFGkX5IVxvNMzaALSQDns7/ZFNCEGFQVGBlViBDnIUOGKMOiysDAxPAjDKg+7OBUiaNRFYLwBnR8mJr7sChxilAbiBMlMjJSI0IREmz/qEuoWggRKpWzfb0owNryvzPtfF2LhuEoR6rLG2+80YROTu4uTE+DqWF0zJeoO/zOA2FqGJmTgL+x7nAyUPKEeH9yfhEKGtei9sDk4AGuReVBUDg9UJ0QPH6CGxA8nrVy5Uq1EHGSUJaRU4KTBkfdJ598cs7X4+sA55hGkg7PYlw0CnqRHrps2TJr7gI5zmZs5j5OOMaGVcw0AD9zYd7t9T9ixAg9HWmcuPzvTIOhbMfe1j2sG306+lrzvK4wNvc4UmCYGw5V24SqztCuTVrt3r1bQTCLx2Kin/M7MTvY7an7w2LhFYbBienp16+fTgqBYTAAXBicIDrUKBoMAgbg1EBgCK4bOnSoMggCQ9IN93Ca4H9gsbgOAYLZSNMkf4AxALZ55qFDh875epjTdkHMs5g3jShVTj2E3lxHPSROMiPcXIdwMjaMAqaRSsoJZ4SJz1vrH1zEScliYgHif0dMwrXm+o4W3FzXmaJlXemX55rxdjSG83ktG4+j1GeXRtyXzuakwDeUAk4B+IYuvHPaFgq0KwA4bD5cvlMG9Y3V+pzEpRBo5mxOCrRHAUpE5haUaTZfW0XFvioUbFcAAFJvfrhZ0k7k63iHJvXQADPS1bLzSrVkH3EtCT3CNZiM5AeqMuPypwyfm6urNDSe0mR1cnCJ8SH0gVQ5MoMaT53SqgFcN3vyQHn/0x36OX2Su4rnmVS62roGzZAiNIC+GAM/GQehA+ixeEz5SUgC3/E5Aow3lxAAYozop0dMiCTEhWtRXPRuMqj4SeAZzikynIghYryMjz6o1kCjTigVHUjcziss1+hK+nR1cbHOhzH6elvGPmlUXzmUki1ZeSU6dlNMGEcYYQ98RnI/VRuqa+sEbZTyk9C1srpWFswZqbVKuX76uCT9LP1kgV5TUVVrpTv5tiSPM3bmSl4vEak0QjO4z/w0Y8WQY/ucJSv3aL+sF83MEU85oRmkLtI3udVU5mNMZqzQuqHhlFZxYP34m/kxZp5BmAtjJOme9YY2zJn5k33GerM+8BFhKhQwoCaq6ZPryVQje4wQEUMrL093ueriUbL4i536nEunD+1yAk67AkBpPaoeU0KE9ENdXB9PWTBnlCxcukWZBwbhc0qNREUEycnsIhnYN1ZONTXp7+wAfXtF6sSo3vbeJ9uEwLKConKduL+/t1x20TAt/Pr3N1YqUSkKRcwMEZn8Ta1NFoIqEGu3HNYkcSJGKZL76eq9+ndSn2g5kV0sbq4uUlpWLd7eMJxIbn6plvugUG1eQZlWRKAE+0crdmuZxfDQAL3n+svGavUGapOSDogAUgYEYSZMm2oULuIiXl7uEhTgq4FtVCs4cDRLg8pymjcEhJCNgGdS5JZF5/Qk3ZA+CWEoLqlUYfXx8dTfRw3tpWUM6QtaQjM+f/yByzVeCEa45epJyuRsFjCfiRWC7uFhAZp8T+Ad84HJGS8BcYP6xcnRtBxJ7BWp8zdjtX/OH//1mbi5EbR4Suu8mjmyEVCkuL6hQcM4eDb0IuAQ4YY2RLxyT1x0qFqf+Jt1Y8wIw4ef79QxkuDPPRQpZs6kvRLnhEc8+Wim/k2ecs+4MCkoLLf2iWAXl1bIvIuG6wbA3KEVqZUE+v3mb0t0c33wzjnWdMvOnjBdxgAslInW5CH8zS6GYBAFaR9hiIDQ+MmC2Me9mO/ZXalQcNvVkzXuhWbqepprzN/muWYcxPWwS5toUhiNa2E2Fsz01xpRbPsm6Ts40EeSEmOsY7Ydh7mfRYZRbOlg27fFtNl0xm5kT7vOLpLtdaYPW7ozR3ZWEuGhn214BfPj5OlqaqKZI+9DYKclz9f03dY8Wlun7LwS5Q3GSJ1Xe5q1do/tfM335jNbHjgb+tnf02UBcMRDnX04KfBVocA3VgA4HT5eYSm/MXlMvzbXA/xDdticyYMlPjb0q7JuXRoH4d7LvtyrRa9yC8u03lJnG0lK3Eviz8qNB2TutKFtnqjnQitU7EWf71T1BvBMo6gWqjCq7/lqbQoAoId0QsBLSJCv6mcATHQ9QB61XQBHACyOSFQQgCz6IpjBgFfq4gAC0fPSTuZrKQ6OQ4AalgLAK6l7gCeOSnRcgCUgGqKgKwN0YEIDhsAXZFbReA738h33AaYAcujuAD8sVxRW4vqpY/vpPKgcxjjAIHxPTU7zLD4jvRF8Q9+ATd4PUFJWrXNlPuj+XMd36N56f/PzYTIAMhiAzwFulPRD0ACPjNUW5EG7McMS9H0ECCUvrqDeDuCXhmrIWMFRMAf0AOQD0OnPjIexACz5HDqg40NjDBcwMeUOYSZqDFF3lDWIiwrWa1EdKU3DvKATRgaMDqaSHFlnsVEhcjglW2ZNHqTPZX0s5W4s4Nc5PrsAAB9eSURBVBdVxZ5WFOICA/BaprAQP1V/Ua2gKzxhjCHM6bp5Y+S511ZKfmGZ4hUy9ozR4Fc/XKDrz/wZK2szdWx/h7xIsU0BoD7n52uTdQEATwwKQAnBAKAQI6lPjP6cNLqf7NyfrvmugD4WHtA7fkQfBX9frN0vE0f3leTDmVr3EiYFjMKYlOpbseGA+Pl4SmiIvwoTgDImKliyc0sU1Dxw+yy1RhkwNJvdaMMBZaaIsEDx8fJQyw07HWMjMQUsAhhDoADIAGsqLcMUWIAojAWQA5fAsABi9EvGizUir6BcGR+rDxijpLxa3/YCIN+1/7gCfhYIwAwzmecP6BsjB45kKmA7mJKl3wGGKRMCrdR6Ex+uII/nIagICaCRE4Z+eLfBv95eo69bAM+4u7nqtQg2QgID8X4E5mvGg4WGOcXFhGjqI3VQeT1U34RI1b152QjvCXtnyVbx9/NSxsUwgAAjUIDT/onROnaYOz42rLkWZx99QQmbAuuf0CNC6zexPrZAFWBsTytjHGHNmQMl609kF2nxLVJAjTGENf7ZPZfJH1/6TGaMT1IjBQaQL9btl2vnjVH6sf48A6zDJoHVzhGtTQGAkQGFt141SZnC8r/la1BbA1hkOrFzcIxBZBauNRDGjgtQtP2+PdDaHhjqKrg01zMG23mRGslJxu5twJYyXkOjWsPMvBg3/2mAOtvn29OkI5DX0SIaerLj2T7Hls6MpbX1oW923PaqcrdFu67Q1HaOtrRizGYMjBHTOdoBJ3FXK4WfKx3bonObAgAzcOxwFLLj8HI4SvaxI3EUsWOxo3IN16IqcUwfSs1Wc2FKRp7qmrYWGHYOakXOmzFMr6PKA6ZHrmWCHKXjhifq8ZdTUKavSqJOJSay0UMSBIsC6Y7GStMR8zi/d1KgIwq0KQCoBM+/uUrVH45D8k4ptYG+VlJapUfg3TdOU9v7q++u0/Q+jlPUCd7Vhe2bKggrNhzUciGUE0c14V1X9Dl9fJL+p/Q1WAC7d1iov/zg9jl6TJLTiy7KWxexRSNwqFbYyDlCnc1JAUdQoN0TgFozOKo4Adjddx/IsL5jC70RNQfHEScAag46PwDzqktGqaMLT+hzr6/QJHfAC4y899BJdVBxHfV6PviMAqm5qvfRJ3o3eh4qmDqVeG1rjzCt+oz+OnfGUAVAzuakgCMo0KEZ1FhHeJhB5eYnAM7ocu3pwa3povSLc8Y4jbjG3llj9D6u/arHlDhiMZx9dD8FOhSA7h+S84lOCnQfBawC0Jnkie4blvNJTgqcHwrYJx6pAMD8pXWVUt5QfX6e6uz1nCkQ5xsmWVWWoDNnO3sKRHgHiafL6ddzWQUgu7pIth3aLhnHj0loaIQMGjyqy7basx+W886OKDA0JEGSi49LXUOd7N+3XQYOGqlv8ezuVltTLTt3bpSw8Ejp339odz/+nJ/XNzBWfFwtr+eitRCAdbvXyo7t68XX119iYy2JL56eXlJYmKtvjY+MipPcnEz1XkZGYrWpkPr6OnFzw3LjLTU1VfpKnKCgUCkvK5Hq6kqJie0pffsOlgMHdklYaIQcPrxPIiNjpKAgVxoa6sXHx0/8/AKkuDhfrysqypea2mpJShomhw/tUZDs7eNrudabnw36jIqKMjnV2Chjxk7V8f6vNyMAOXmZsnbNpzJw4AhpPNUojQ0NUl1TJe5uHuLt46PrERYaKVXVlboupSVF4uLqotfxna+fv9TX1UllZbkk9hkg5eWl6rcJCQ2XysoKvd7N3U0/c3Vzk5LiQumdmCRBgSGSmnpIqqurrPVeyyvKJMA/UAICg6WurlZ5paqyQq13NJ7BZkolcYSVv8n9Zlw6Fl8/KSsrlpGjJktg4PmL97HljXYF4ItNn8nRI/vE3d1TGY73/sJcMHFZabGEhUdJ5sl0HTgTcHF10xfpZWVmSFBwqBQW5Oqp4e8fKDk5J5VZWahBg0fKhvVfqBC5uLhKr4R+snHDchUEb29fJRwL4+3lI8nJO5WYEKSmBpWsSQIDQ8TD00uFKjqmh0RFxcnRI/ulrKxEfHx8ZeasK/Xn/3JDAHbnHZUtWy1VLTIyjklYWLTSu7zc8k5nd3cPpRP5AGwkwcFhutFAy5KSQt1sYmNJ3Cf2qUH69h0khw7t0b81RicgWDcWf/8AXRd+554JEy6S4pJCOXY0WTc1NqyqqgpdT57HqYAgxfdMlLzcLP2etcvPz9aNtLAgT0JCI5TZGS8CwhzgI3hr6NBx1pcmnu81bFcA8mtKz3g+hEHq09IOS1xcL9m4YYVMnXqJBAaFqJBAdPvG5CwmUjf9CkJyHT+Dg0PPuMdiCsUsemZfpm/zrLaeeb4Jd6H7RwC2ZSZLRVWFhIdHKWN7e/soExk6M8bO0qej61qjt/mM9c08mSapqYdl6jRLjVfW2+zutmtpqoG3VtGiM+vuaLp3WQAcPQBnf2dHAaMCka/lbGdPAacAnD3tLuidTgFwDPnbFACt9uXcXRxD5fPQCy8gAfw727lSAHh/ulmtQLnVxVJQW3auvTvvP08UGBTcUw6VnBCnCnRuBE4MiBbvtsygrYHgc3uc825HUcCpAjmGkk4M4Bg6dnsvTgFwDMmdAuAYOnZ7L04BcAzJnQLgGDp2ey9OAXAMyZ0C4Bg6dnsvTgFwDMnbFYA9qfvULR4SEiEREf+77+/KzDyuHtP4+MROB/wRdpGdfUISevUVL28fx6xGF3pxBsN1gVjtXNquAGw5sFWyso5rTE5oWKSljktjo9TV12qsCfEdBFIR6+PmTjWEWsujKL3n4aGhDMSKeHp6S2VFmSQNGKYxQQEBQZKTk6npjRWV5eLnG6CBVhq4FRapQXTECPn5+kthUZ4+lz5g0iYtUEsAnMUDSmwSIRm2DYYmNsXNleKu9RoYRv/0y+/EHPkHBEpWVobGrRAHo/Es1ZZ7iGny9PDUvy0xKpbgOjM2gsSYD0Ff2OMZI/FLjBNaMSd/vwCpb6jX/r19/KSxoV7nZALLeCbzJUxgwMARXX7FzzclGO7kiTSpqCzTYDyC5gj7MEGVjhCBdgVg/Z71UlVZLpVVFbq4yhwEr/XqK/kFOdY3vRMxSPQgLT8vWxlfC6oGhkhhoYU5CI4aPWaKpKcd0e+4hngQokl79OitjMCLtyMiYiQ3N1PqamtUoPiMwDZfH3/x9PLSXbdXz74qhBAlKztD+vcbouOD6bmfmJJ9+7apoBUU5CgD9+s3RDIyeEWTt5SUFmlQHs+BQQlcIZCruChfI03plzGGhUVJfl6WxjkxVoLDoAdRl0RFhoSEW4WxprpKnx8cEiY52Sc1EIxriMIk3ongQZ7BxkCkbG1djdTV1qpQDh8+QaKi47q0nv/rwXBoHsQ0ZWWmS35+jgZB+vj4a9g1QXVDhozRjfdcW5cxAIzKDshiFxcXaHhrZGRsc+CTJdjNNPvAJ04MJlVbW61MbR/s1lFAliW4yq3VZ7VGCMZ6up1Zx6jl96eD9QjXZewIrnn5mnk2/ZnfGW9xUYGeAAiY5fCjCp2lXpK51zzHNkjtXBfumxoMRwg1fMP6OCLit8sCcK4L57zfMRRwgmDH0LFdATiSnSLp6UdVPYkIj5a0tCMyZOgY1YU7al+FTKELDVQ5KVJTDkpwSLjDjQj2AnA2QL6jNezK94S2nzyZJr169XPIztyVZ5/Lte0KwMKl/9GECTLAIHC/foOb9epczSriGAJUVldX6O+JfQZ2W6ZQe+AIvd8WqJKVhFpDsg5Faz3ceStJvXh5+aheXlJc0AKoMjeu9/Tw0sQM8AtAVdW+onzFDAQLcgSTaALG4G/AGXo9WAX8oJlz7h7i5u4hPXsm6gbSdIpXmzboNYrjm5o0440MLeL5AetsHlHRPZoNCF6avMK1jCU2pqdanRCAfYWpcjLruBXIM56y8lI1FNAXc6utq1WshjrHGkELcIihB+paQ329Preurkb1ajAZWAuDBxjMJK2Ul1GIzFufX1papP15eXopRioqzNc5kazENeQnaJKUC+VtmlMOm5oU0BqDAc9GZUSNZn4kOKnRwt1Tx2wSeOiD70nMQd12ZGtXAFZvW6lAUa0up5rEw9NTfH389DMGzqJ7eHhJRGS0lJWWdEumUGfAUXZWRgugClZhkVh8spAAr6WlxZpNxuLn5mW1AKrKhAiMb4AyHfMdNny8uLu5y549myUwMFQCg4LVcqQZT/4BuiaAXp5DJpxaodzcxNcvQPz9AmXwkNGyZctqFQD+Wd4uQ9aWu8bcIiiMiYZAwOj8RBhIPWVOWJCGDh2rz0UAdmQflGOph1oA+YryUmVi+oIhq6sqVVB9fP3VsMCpyOcIFQyG8ALgWVu+C/APkn79B2tWHwYGrC5YX8giwyIYEhyu1ri6+jq1lGFJq2+oU1ohdHFxCTqvo8eSVYAMlqJ/NhQX3mjTbDCgX3jLbLLQBU2D9SDzrEdcgvbDfTTmAR0d2TrEAJYcXzcFr7ZAkEFg2cCcSNPToDmD60JkCtmDI1ugeuzYAd1lWMzTINZdBbgzQJW55eacVEuNAbL2tODvo0f3W40C7S2SJUPOAsqh1e5dm2X4iPHat32mlDEk2L8J3ahADacarI/CtLp3z1ZrX5Z1sRgOaLZjb+sdwwgu/8PDLX4fewDP2Nn8zJg5Zdpq9kYQLIS2BoMz52oxWrRmLLClWbcKgCMfdiH6utA44HzN2QmCHUPZdk+Avam8kbBa6uqo5+4m8T37CLup0VeRfpw9JF3z09jPGRrYQKWZ3aepSfVGHFYcmea4xxyKHn6qifxfT90RUQnYyXAcoTtjJ+d6dEAS7TleUTvQYwHjaiNu1qMtp5C7pR83EsI99dj39PJW9Qe1hiMfPROfBv1zwjF++kNdwOGmqkN1lcRE91C1AIdYQkJ/AXdwZOMXQY9FlcJXgTNQHXk4Apt3dmijc3CzzAe/APZrS2l4y7M4tVBnjBqkZmK7sTAHdOOePfuoemUaArAn/5hs3b5WPNw9dV6oh+AVEsuZF8CUNdGCArXVOifFF1FxOm52YK5jd2UMRl1RNTE0QvHOoEGjFLuEhUXoXKAtfhR4ADrgrAwKDlP8gP+DNUG90t3dzU1VKnw2+HFQqeAj1pITmbX9SleFWLtzjRSXFCizMNgJE2dpORPDwDAKOjSEAQAaZ4UXr6738lE/gTnO+vcfohUDTp5I1UXi6Md7DDNo6QxXCt+6i39AkC4SjDdo0Eh1XqFblleUqn5JvykpB9VhFRfbS44fP2ZlIHTSvPxsBX9gFRifxngNDsCxldA7ScfLIgLyaDAjDIygonMytgFJw/RZOPNGjZ4syft3qA7LfQgjzIMgAPgo0QLjACD5m++ZBwxP9QxCSSwWtVNSjcMsOEytJggcqhnCgWfZfiwwNpU3cCLaAkDjCFu0+HW9BwZGbUF9YaM6nn5UHZaAWYQMZq2prlSwbzz6bAgIiTo5mz3xpuqHYomAIK3QsHnTSnXw8VleXrbq4gBYxsyGBDODkwiZGTtummzetEqvycxMl9DQSF0ryqUgGBUV5YpRqASyZ/fmr0dVCKMHsni2+qrREdvTA1vTI9s7vDpyXrV2r60ebcZiq7vy/WkcEN1C92/L+dbe57b6ry3WYIeFgSxlcCyWInZCgzVsx9SWY629Shi2c7dXgWzXiD4YP5uPKVbM39u3r1MQS0hKW/MzlRm4lz4t2CZZT2/65W+1BHkR+tHS8dkezRDElGMHtWoEGKK1eTqrQjhGrftG9OLEAI5Z5g6tQI55jMVihA7YO6F/m9GTnbnGUePpzn5Qr06eTFc9vivu+/busxeAgwd2S2lZkYwaNaXbikp1hYZdHR94C5WyH6pzO5amroyhtWvbFYADJw6rToljhejLhgZL2UOacaygS1t0SHfFA+iKBmzF9UjQ3+nDRE8CSgFB6PwEhaGbWpxF7tZrbAErgWd8D0jlRtsIS3R2Pgfo8TlADSCpkaR+AeqIUieOuIiff6AUAJhdRMOeUUsA0IyNo16r0fn4KWC1lA5s1O8sTi7Le7XcPSygGpzA3+jxHO3o3zSMBYBYnm+caVotrRkQBwaFKhZAp6eiA7TDCIDqwHOZH7iK8fI3wBJ1w9xnrwIBgvcf2GkF+OjWAFSAJlgE7GJ8COAoS1Ez/AJ+iqsAxvgleD7C1jtxgAJpUxqR+RPoSGOcrC3mYJyMSUlDFWOlHDtgcQr6+inmMUDa4ryzAH5Vw1xcFDCbso3gRPgFfMTGx/NprBuOTPgJniBoEaMH30ML5gQNwWKsDT4XDBPMAZ9LaUmhOuPAZ6wTYxo8ZIwCeowZiYkDWqhf7QrAxr0b1KHEIkNQBgKzMEgmDzMAomAQAG5FeZlaWCixR/m7hN79FThp9GQJ0ZMRyoQ4l4x+iqUA8MtkzTUMFhCJIOBxtERdNqoXGs8ri8j39M0CG48lkaA52SfU6oBlxkSSwoA8F4IB9lhongmABtzTPyAb/VhLCIaEqWUFB49xnkFUgLSpwhYd3UOBHIVpEUL1l7i6WUsEGo+un1+geOB5ravRGp2RUbFqjYKxWFQAMwsbh/e12dml0aK1NZYamt7e1vuosWqaCYZbv+ELdUrhTUMQYU7mwzyp1DZkyGhrFCyMyKZgyk8y5uiYeHVMmdKIBw/utq4p0a+VlWUaBcs4oRm+ENaJuUdHx8vOHRt0Y2RtjLcaL/iJE6k6hqKiAhk7dqrSmucZwwiWKYSDuUN7InwJlWcjQtjS0w/rVKdMBTM0yZbNq9WTz+aCAGCcYAOiYVRBcFmjHvG9pbKiXCsXxsT0VN6dc/FV6u1nbUePmdriFO5QBWotArOr0Y22QNGAH/rgdDA1LM/VcdVRJGlbR6VxzgwYMLyFo48ambbOs9acM+x27D6tAe/WnmecTDCK7uzNVp+2nF2mD3vnFJ+f6QizhG+sWvmxlqrEQdmcMmE9wbivpTPs9N9nSz8zRlueYBwrln9oHYflGiwDvL3yNHC2LbdoNsSOgLD9OG3/tr+XMUEDeyei7dp0KADnqmM57z8/FHCCYMfQtVsEgN2dIzAhoevvg3XMNM9fLxzr2PdxAHFidFdzCoBjKN1pTzC2bfRqS+nygOZy6Xh83VXXRk8DD1DzH8BpvLVEQWIBwTHTs1dfHbVJquF31Acfbx+prqluzjgTBcbowVhMWksrtI3WREeuralRTysRq4C7Bk01PKXAy+jmlqwvD9W72/ICq5PIxQJA0eHBFjT0SnALHlEafQLMGTtqHD/Rrzn6EQIDbsEQeEDRPbkHoGjen4A+a2ssAPShp4aFR0teXqZiEMBgW+mSJhr0WMoh9aQD2nkfADoyahn/wR/4IRgTY+AzxgbIJUTb4pCss5SpF0qUE5FqKU8PrrBk1FmiOlkjQ1Ou69NnoNKC72lgNWhANCzrRoAfnn7u4XOeYdJa2Sz4nHttjRCWqFNLfBTzB1uB0Ywvw98/SHV91BrwDt5s1tv0y7qDRVlfDDCdae0KgK0nGMZhUoZZEQYAEYQ1QWZYCADLgFHjrUW3xlJQUlKkBFWdzcPi/eVvABDAjX5hOqIKQfgAXMAc/dunFdpGayIMeEipO79u7WcKdLmPsNuaasI4CIMOUJAN0bm2NS8w3l3uZaFYFHR0LBYQn8jM2LhesnXrGvUC0wCPCAjjI02P+cDQeHMRDg1DaA4HAGTSOAkZD/puZVV5C2MBq3o841hzZGSe0ono0otmzm/VaYQA7C1IkU1bVusYeTaMR2QlAJu/EVzCKNhEGNPx40elb78hkpZ6SNcJ2jFn1oZ7cVT16JEgVVWVui7hYVH6E8GGBrY0HTJ0rISEhOk90AlGJOwBzz3zxpDAJmh5B5clFMaktRJZTBh1bl6mbqpYgmwjRBEc1gHeMWmsgGfeGYEhBWOB2QRt02XhUeZCKi4RrbZGg7aEoVMqUEegt6PvWcxduzbJsGHjdBe2jVq0t/EaUMrrdjoTrdkagLSP1DwN1Cwh3AYUtQaoLHHylvBmy2l1ZiSoma8BWPb98HyNMWpO/0TQO2pdTfXrSAVqbU1aoxWbD7uqqfrRVtqmLU0NTWBcfjfWnZiYeKtBoK01sP+8rQhRy/hbprG2Zyyw7bc1o8E5CUBHi+f8vvsp0JEAdP+Ivp5P7NQJcKGmdqHT/Doz73MFwejOqGpnUxWCl+TVNzacVwMDzj0qYaDS2DfmjqrV0fu8WMegoBCHVHHozJp05ZoOc4KLCvMsYcN1taqjq75JlpGvnwWw1Ft0+tCQcI0URBcEnKDzoQtqnZyK0tNglhfbNVpCpwHTOFrQR0mpM2HHeXlZ7dbrMWVaUJ8MSOJ4BPzQJ4FbHO2FBTnqwSYsmWtVGz1leaEe15lUO4tr2kWfaby8gCyOVXRTohlpgDcAIJ5c+gNIoo8CaAFf9EMKIhiDLDD6JI3P8uK6av0ePdoAfMaD6oOXnBBlruG5AGKAqKXuUq3qu9AZsIdeD40NCM44mWY1MBiswVjBMKiaJuTcrAt00mC95rUx0bDq4fbyVgejVv2orNDfcXLW19frmrPOjMtEA2vtJzd31eGhA30q0K6qtNaKYix5uZkCgAWkq7e8GRSzLsoDFeXKE8YTTz+2aZDMg2cCzDFS4MFWejDHswC+tgLSrgBs2rdJDh/eq2BV69l4eSs6JwwWATDpdDAILmtCpTVcob7eCsCI58BDZ8AsE+kRn6hADJCCvjZg4HD11OLmJuWPmKH26vUEB4WqBQGPswFJpNExPlzdMCTMA4hkrOj0MCjMxeLgDaXGjHmtKHo/TGbyeU1YNrq9eRmgqQtEyPXefdsshbOa0x7j4/vo/LC2ED7OYsNjBphqmEdluTUl0AB8xgEN8ZQzX6xnPBOPdFl5iTXlklRI+sJAMHjIqBYpkUebDQwAUmjAhmMy+GxDzs26kMoJDdjMoCEGDOam4SqVFTJk8GidC3FFJr2RZyvwBNwGh1nD2Vl3DB6cAAcP7FJDgwklN7Wi6Mti6fNVugPSbcPFuZ+wcAQVzzLXkxpp0iBZFzYTLFYAchM1gAEiPCJa6QrwjYqM1YINXW1dVoGMGc+Yplp7YGtpdKdTD08DUfuUudPA07aeT+v1ekzIse04eC4WDE4FYuPtvdj8bZptvZ/WX9jWMj2vLVBHf7YpoJyYpP0ZEG/bd2sAn88oMobFw7xMrjXvuz2dbUsjGgODEei21sgevFtAfttpiHwP48GcJkXSdhwILfFUWMjMOhgPum2tqMOH9moyD6ecJUScXk6HiZs+W0szbSt1k3vaW5POCkKXBaCzHTuvO78UcIJgx9D3KycAFwIwnSuQdcxSdK0XpwB0jV5tXd1hdWgDhgAbgDTs+Fp3Rt/W3qD6JvqjhvNqsJXFE2m8dfb1dfonDZUTGalnBZhMcBchwzxAn9ns7eVY5YjVN523UVjX5O4CpHCq4CkFKBtvLrgGh4ttzrOpqwMwtbwo2lfnRw4zzzSGAEtubcMZubuOWaYzezGOsPSMY5ZqEnioTTFeb1+NiMUYwXcmnByVE3UNhxXRqUrD5gwvW2MC4dLGs9/WfHHoAcrBhnj7U1Ms0ZuxcZYITAW67hgpqiU+vrfiOjNOMI9tTSTGZep8qoHCx88aYo6hwILJAjVNFnwJz5n8aU3vpDxPs/PRPne6I/p36Ak2YEitFYQRuLkroME7y0CZDBOA+Q4d3K1AKTYuoYW3ztTXQV+cNv1SzQU9G8AEcMPCgrueMRjAZOrPUEwKYWyrsC5Am1BdJdqpUxIaFqFA2XhzsSzA8LY5z6auDhYHPN2AQIiv+QnN1amxvsBs0Mc+d7ejBTjb701doJ27NyloptkbGoqL8xUU8zkblgppQ4MMGjxKjRv8DgYg8d0YE7DAAebxxrc3Xw3V9vLWfjFcUPOIQgQYNPbv327NEQEL4GTbu3dri3ECjE0xAJOjzPryTDYmwDkmYowoCBqhDSTdY5Vi7bBQgUvAXHjVWVfeXN9V+p+VCmQLPownEQGwgKqW3tb2FthRgKktMG377NZycG2BFDsjrbWcZ9u6Op151tkydVfuaxkO3RJQGu/svr3btEaQrbfdHvS27nE9DYzPZb62vGCeY++JN/RurXaRbRiz8ZSzTpxQxmBg4bkzvcadpeVZCUBnO3ded/4o8FXFAJwyJKOwI3emhuz5o1DnenYKQOfo9JW7yjjCUpvft8AADU4h0MxE7ILXNM3TBXOtBTPZp15qnSQ3d3WwsUObNFKcZKghJDGFUPunvq5FhCf34MRCZaKOkOIpcKK7h/qJrHjKx1c/UzzlZqnHZPAU6iv9YO83eAp8wVgJn7ethXQ+FsEpAOeDqt3QpwHB27avO/0uA3d3feEIgBFgD+in/ql68V3d1LlG9Wb71EtwFYWNaUeP7BfSPUndxJnF227AeoBmvMBEeNIspU0shYOJII2IjFE8BdOz83MSwPA4DHFU2dYpteCpTMVT+BjAgwZPgbm4t7vwlFMAuoFZz8cj2qoL1N5LONrCZ619jsFC84pTDllxREeOJ9u01q8LnnIKwPngzm7o86uKAbph6g59hFMAHErO7uvMKQCOobVTABxDx27vxSkAjiG5UwAcQ8du78UpAI4huVMAHEPHbu/FKQCOIblTABxDx27vxSkAjiG5UwAcQ8du78UpAI4huVMAHEPHbu/FKQCOIblTABxDx27vxSkAjiG5UwAcQ8du78UpAI4hub0A/D91GDTJ6ftgY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6112687"/>
            <a:ext cx="1169856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Школа может зачесть результаты освоения дополнительной общеобразовательной программы как результаты внеурочной деятельности. Для этого нужен локальный акт</a:t>
            </a:r>
          </a:p>
        </p:txBody>
      </p:sp>
    </p:spTree>
    <p:extLst>
      <p:ext uri="{BB962C8B-B14F-4D97-AF65-F5344CB8AC3E}">
        <p14:creationId xmlns:p14="http://schemas.microsoft.com/office/powerpoint/2010/main" val="136973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Федеральный проект «Патриотическое воспитание граждан Российской Федерации»</a:t>
            </a:r>
            <a:br>
              <a:rPr lang="ru-RU" sz="3200" b="1" dirty="0"/>
            </a:br>
            <a:r>
              <a:rPr lang="ru-RU" sz="3200" b="1" dirty="0"/>
              <a:t>(с января 2021 года</a:t>
            </a:r>
            <a:r>
              <a:rPr lang="ru-RU" sz="3200" b="1" dirty="0" smtClean="0"/>
              <a:t>) – идеи для проектирования ДООП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Конкурс «Большая перемена»</a:t>
            </a:r>
          </a:p>
          <a:p>
            <a:r>
              <a:rPr lang="ru-RU" dirty="0"/>
              <a:t>деятельность Всероссийского детско-юношеского военно-патриотического общественного движения «ЮНАРМИЯ</a:t>
            </a:r>
            <a:r>
              <a:rPr lang="ru-RU" dirty="0" smtClean="0"/>
              <a:t>»</a:t>
            </a:r>
          </a:p>
          <a:p>
            <a:r>
              <a:rPr lang="ru-RU" dirty="0"/>
              <a:t>деятельность </a:t>
            </a:r>
            <a:r>
              <a:rPr lang="ru-RU" dirty="0" smtClean="0"/>
              <a:t>Общероссийской </a:t>
            </a:r>
            <a:r>
              <a:rPr lang="ru-RU" dirty="0"/>
              <a:t>общественно-государственной детско-юношеской организацией «Российское движение школьников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Информационная безопасность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8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3103" y="76281"/>
            <a:ext cx="366591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навигатор </a:t>
            </a:r>
          </a:p>
          <a:p>
            <a:pPr algn="ctr"/>
            <a:r>
              <a:rPr lang="ru-RU" sz="2400" b="1" dirty="0"/>
              <a:t>(</a:t>
            </a:r>
            <a:r>
              <a:rPr lang="en-US" sz="2400" b="1" dirty="0"/>
              <a:t>http://dop.edu.orb.ru/</a:t>
            </a:r>
            <a:r>
              <a:rPr lang="ru-RU" sz="2400" b="1" dirty="0"/>
              <a:t>)</a:t>
            </a:r>
          </a:p>
          <a:p>
            <a:pPr algn="ctr"/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160" t="9277" r="59681" b="81226"/>
          <a:stretch/>
        </p:blipFill>
        <p:spPr>
          <a:xfrm>
            <a:off x="4631041" y="1142986"/>
            <a:ext cx="2496277" cy="661487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1804473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Классный руководитель –</a:t>
            </a:r>
            <a:b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обучающихся в системе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16438" y="2897072"/>
            <a:ext cx="10426044" cy="33246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Регистрация в Навигаторе аналогична регистрации в электронных журнале и дневнике.</a:t>
            </a:r>
          </a:p>
          <a:p>
            <a:r>
              <a:rPr lang="ru-RU" sz="2000" dirty="0" smtClean="0"/>
              <a:t>Цифровой портфолио ребёнка.</a:t>
            </a:r>
          </a:p>
          <a:p>
            <a:r>
              <a:rPr lang="ru-RU" sz="2000" dirty="0" smtClean="0"/>
              <a:t>1 апреля 2021 года </a:t>
            </a:r>
            <a:r>
              <a:rPr lang="ru-RU" sz="2000" dirty="0" smtClean="0"/>
              <a:t>– выгрузка </a:t>
            </a:r>
            <a:r>
              <a:rPr lang="ru-RU" sz="2000" dirty="0" smtClean="0"/>
              <a:t>ДООП, реализуемых на базе </a:t>
            </a:r>
            <a:r>
              <a:rPr lang="ru-RU" sz="2000" dirty="0" smtClean="0"/>
              <a:t>школ и детских садов.</a:t>
            </a:r>
            <a:endParaRPr lang="ru-RU" sz="2000" dirty="0" smtClean="0"/>
          </a:p>
          <a:p>
            <a:r>
              <a:rPr lang="ru-RU" sz="2000" dirty="0"/>
              <a:t>1 апреля 2021 года </a:t>
            </a:r>
            <a:r>
              <a:rPr lang="ru-RU" sz="2000" dirty="0" smtClean="0"/>
              <a:t>– подача заявок родителей (законных представителей) и обучающихся с 14 лет.</a:t>
            </a:r>
          </a:p>
          <a:p>
            <a:r>
              <a:rPr lang="ru-RU" sz="2000" dirty="0" smtClean="0"/>
              <a:t>1 мая 2021 – рейтинг </a:t>
            </a:r>
            <a:r>
              <a:rPr lang="ru-RU" sz="2000" dirty="0" smtClean="0"/>
              <a:t>школ, детских садов </a:t>
            </a:r>
            <a:r>
              <a:rPr lang="ru-RU" sz="2000" dirty="0" smtClean="0"/>
              <a:t>и классов по охвату дополнительным образованием (во всех организациях, реализующих ДООП).</a:t>
            </a:r>
          </a:p>
          <a:p>
            <a:r>
              <a:rPr lang="ru-RU" sz="2000" dirty="0" smtClean="0"/>
              <a:t>Май-август – подача </a:t>
            </a:r>
            <a:r>
              <a:rPr lang="ru-RU" sz="2000" dirty="0"/>
              <a:t>заявок родителей (законных представителей) и обучающихся с 14 </a:t>
            </a:r>
            <a:r>
              <a:rPr lang="ru-RU" sz="2000" dirty="0" smtClean="0"/>
              <a:t>лет на обучение по ДООП на базе ЛДП.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55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71084"/>
            <a:ext cx="10763325" cy="83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 этап – загрузка программ в Навигатор</a:t>
            </a:r>
          </a:p>
          <a:p>
            <a:pPr algn="ctr"/>
            <a:r>
              <a:rPr lang="ru-RU" sz="3200" b="1" dirty="0"/>
              <a:t> (март-апрель 2021)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915182"/>
            <a:ext cx="10763325" cy="6095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84"/>
            <a:ext cx="12192000" cy="19047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C:\Users\Админ\Downloads\47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79215"/>
            <a:ext cx="855119" cy="9906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11424" y="1135857"/>
            <a:ext cx="3129592" cy="96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 dirty="0"/>
              <a:t>ЕАИС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3041" y="1820239"/>
            <a:ext cx="366591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навигатор </a:t>
            </a:r>
          </a:p>
          <a:p>
            <a:pPr algn="ctr"/>
            <a:r>
              <a:rPr lang="ru-RU" sz="2400" b="1" dirty="0"/>
              <a:t>(</a:t>
            </a:r>
            <a:r>
              <a:rPr lang="en-US" sz="2400" b="1" dirty="0"/>
              <a:t>http://dop.edu.orb.ru/</a:t>
            </a:r>
            <a:r>
              <a:rPr lang="ru-RU" sz="2400" b="1" dirty="0"/>
              <a:t>)</a:t>
            </a:r>
          </a:p>
          <a:p>
            <a:pPr algn="ctr"/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160" t="9277" r="59681" b="81226"/>
          <a:stretch/>
        </p:blipFill>
        <p:spPr>
          <a:xfrm>
            <a:off x="4847858" y="2855889"/>
            <a:ext cx="2496277" cy="6614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360" y="4560946"/>
            <a:ext cx="3417624" cy="7680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ОДОД </a:t>
            </a:r>
            <a:r>
              <a:rPr lang="ru-RU" sz="2400" b="1" dirty="0" smtClean="0"/>
              <a:t>(100</a:t>
            </a:r>
            <a:r>
              <a:rPr lang="ru-RU" sz="2400" b="1" dirty="0"/>
              <a:t>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83765" y="4560946"/>
            <a:ext cx="4704523" cy="768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Общеобразовательные школы </a:t>
            </a:r>
            <a:r>
              <a:rPr lang="ru-RU" sz="2400" b="1" dirty="0" smtClean="0"/>
              <a:t>(10</a:t>
            </a:r>
            <a:r>
              <a:rPr lang="ru-RU" sz="2400" b="1" dirty="0"/>
              <a:t>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1371" y="5559596"/>
            <a:ext cx="3447632" cy="7680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Частные предприниматели (0%)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84299" y="4560946"/>
            <a:ext cx="3273807" cy="76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Спортшколы (0%)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360" y="3670646"/>
            <a:ext cx="11666181" cy="7680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Дополнительные общеобразовательные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60096" y="5474851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вузы (0%)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63040" y="5459446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СПО (0%)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600588" y="5449115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детские сады (0%)</a:t>
            </a:r>
          </a:p>
        </p:txBody>
      </p:sp>
    </p:spTree>
    <p:extLst>
      <p:ext uri="{BB962C8B-B14F-4D97-AF65-F5344CB8AC3E}">
        <p14:creationId xmlns:p14="http://schemas.microsoft.com/office/powerpoint/2010/main" val="4065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8216" y="71084"/>
            <a:ext cx="10763325" cy="8440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 этап – запись на обучение по программам </a:t>
            </a:r>
          </a:p>
          <a:p>
            <a:pPr algn="ctr"/>
            <a:r>
              <a:rPr lang="ru-RU" sz="3200" b="1" dirty="0"/>
              <a:t>(с апреля 2021)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38216" y="915182"/>
            <a:ext cx="10763325" cy="6095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572284"/>
            <a:ext cx="12192000" cy="190477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26" name="Picture 2" descr="C:\Users\Админ\Downloads\47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59" y="79215"/>
            <a:ext cx="855119" cy="9906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11424" y="1135857"/>
            <a:ext cx="3129592" cy="96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733" b="1" dirty="0"/>
              <a:t>ЕАИС ДО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63041" y="1820239"/>
            <a:ext cx="366591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Региональный навигатор </a:t>
            </a:r>
          </a:p>
          <a:p>
            <a:pPr algn="ctr"/>
            <a:r>
              <a:rPr lang="ru-RU" sz="2400" b="1" dirty="0"/>
              <a:t>(</a:t>
            </a:r>
            <a:r>
              <a:rPr lang="en-US" sz="2400" b="1" dirty="0"/>
              <a:t>http://dop.edu.orb.ru/</a:t>
            </a:r>
            <a:r>
              <a:rPr lang="ru-RU" sz="2400" b="1" dirty="0"/>
              <a:t>)</a:t>
            </a:r>
          </a:p>
          <a:p>
            <a:pPr algn="ctr"/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160" t="9277" r="59681" b="81226"/>
          <a:stretch/>
        </p:blipFill>
        <p:spPr>
          <a:xfrm>
            <a:off x="4847858" y="2855889"/>
            <a:ext cx="2496277" cy="6614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360" y="4560946"/>
            <a:ext cx="3417624" cy="7680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ОДОД </a:t>
            </a:r>
            <a:r>
              <a:rPr lang="ru-RU" sz="2400" b="1" dirty="0" smtClean="0"/>
              <a:t>(100</a:t>
            </a:r>
            <a:r>
              <a:rPr lang="ru-RU" sz="2400" b="1" dirty="0"/>
              <a:t>%)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83765" y="4560946"/>
            <a:ext cx="4704523" cy="7680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Общеобразовательные школы </a:t>
            </a:r>
            <a:r>
              <a:rPr lang="ru-RU" sz="2400" b="1" dirty="0" smtClean="0"/>
              <a:t>(10</a:t>
            </a:r>
            <a:r>
              <a:rPr lang="ru-RU" sz="2400" b="1" dirty="0"/>
              <a:t>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1371" y="5559596"/>
            <a:ext cx="3447632" cy="7680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Частные предприниматели (0%)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84299" y="4560946"/>
            <a:ext cx="3273807" cy="76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Спортшколы (0%)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5360" y="3670646"/>
            <a:ext cx="11666181" cy="7680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Дополнительные общеобразовательные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60096" y="5474851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вузы (0%)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63040" y="5459446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СПО (0%)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600588" y="5449115"/>
            <a:ext cx="2457517" cy="768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детские сады (0%)</a:t>
            </a:r>
          </a:p>
        </p:txBody>
      </p:sp>
      <p:pic>
        <p:nvPicPr>
          <p:cNvPr id="21" name="Picture 2" descr="https://gosuslugi-helper.ru/wp-content/uploads/2019/12/screenshot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15" y="1155703"/>
            <a:ext cx="3411063" cy="19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1104</Words>
  <Application>Microsoft Office PowerPoint</Application>
  <PresentationFormat>Широкоэкранный</PresentationFormat>
  <Paragraphs>141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Приоритеты деятельности системы дополнительного образования детей в Оренбургской области</vt:lpstr>
      <vt:lpstr>Презентация PowerPoint</vt:lpstr>
      <vt:lpstr>Приоритеты деятельности системы дополнительного образования детей в Оренбургской области</vt:lpstr>
      <vt:lpstr>ДООП – ключевая позиция в системе образования</vt:lpstr>
      <vt:lpstr>Презентация PowerPoint</vt:lpstr>
      <vt:lpstr>Федеральный проект «Патриотическое воспитание граждан Российской Федерации» (с января 2021 года) – идеи для проектирования ДООП</vt:lpstr>
      <vt:lpstr>Классный руководитель – куратор обучающихся в системе дополнительного образования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 министерства образования Оренбургской области «О наполнении Навигатора дополнительного образования детей» от 25.03.2021 №01-21/488</vt:lpstr>
      <vt:lpstr>Приказ  министерства образования Оренбургской области «О наполнении Навигатора дополнительного образования детей» от 25.03.2021 №01-21/488</vt:lpstr>
      <vt:lpstr>Приказ  министерства образования Оренбургской области «О наполнении Навигатора дополнительного образования детей» от 25.03.2021 №01-21/488</vt:lpstr>
      <vt:lpstr>Приказ  министерства образования Оренбургской области «О наполнении Навигатора дополнительного образования детей» от 25.03.2021 №01-21/488</vt:lpstr>
      <vt:lpstr>Внедрение Целевой модели ДОД</vt:lpstr>
      <vt:lpstr>Май-июнь 2021</vt:lpstr>
      <vt:lpstr>Внедрение Целевой модели ДОД</vt:lpstr>
      <vt:lpstr>Внедрение Целевой модели ДОД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Чупина А.А..</dc:creator>
  <cp:lastModifiedBy>Чупина А.А..</cp:lastModifiedBy>
  <cp:revision>26</cp:revision>
  <dcterms:created xsi:type="dcterms:W3CDTF">2021-02-24T07:19:24Z</dcterms:created>
  <dcterms:modified xsi:type="dcterms:W3CDTF">2021-03-26T06:00:15Z</dcterms:modified>
</cp:coreProperties>
</file>